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53" r:id="rId1"/>
  </p:sldMasterIdLst>
  <p:notesMasterIdLst>
    <p:notesMasterId r:id="rId48"/>
  </p:notesMasterIdLst>
  <p:handoutMasterIdLst>
    <p:handoutMasterId r:id="rId49"/>
  </p:handoutMasterIdLst>
  <p:sldIdLst>
    <p:sldId id="552" r:id="rId2"/>
    <p:sldId id="571" r:id="rId3"/>
    <p:sldId id="644" r:id="rId4"/>
    <p:sldId id="649" r:id="rId5"/>
    <p:sldId id="648" r:id="rId6"/>
    <p:sldId id="682" r:id="rId7"/>
    <p:sldId id="643" r:id="rId8"/>
    <p:sldId id="652" r:id="rId9"/>
    <p:sldId id="498" r:id="rId10"/>
    <p:sldId id="550" r:id="rId11"/>
    <p:sldId id="551" r:id="rId12"/>
    <p:sldId id="548" r:id="rId13"/>
    <p:sldId id="639" r:id="rId14"/>
    <p:sldId id="640" r:id="rId15"/>
    <p:sldId id="499" r:id="rId16"/>
    <p:sldId id="549" r:id="rId17"/>
    <p:sldId id="500" r:id="rId18"/>
    <p:sldId id="642" r:id="rId19"/>
    <p:sldId id="547" r:id="rId20"/>
    <p:sldId id="574" r:id="rId21"/>
    <p:sldId id="641" r:id="rId22"/>
    <p:sldId id="645" r:id="rId23"/>
    <p:sldId id="646" r:id="rId24"/>
    <p:sldId id="654" r:id="rId25"/>
    <p:sldId id="655" r:id="rId26"/>
    <p:sldId id="659" r:id="rId27"/>
    <p:sldId id="662" r:id="rId28"/>
    <p:sldId id="663" r:id="rId29"/>
    <p:sldId id="664" r:id="rId30"/>
    <p:sldId id="665" r:id="rId31"/>
    <p:sldId id="666" r:id="rId32"/>
    <p:sldId id="667" r:id="rId33"/>
    <p:sldId id="668" r:id="rId34"/>
    <p:sldId id="669" r:id="rId35"/>
    <p:sldId id="670" r:id="rId36"/>
    <p:sldId id="676" r:id="rId37"/>
    <p:sldId id="671" r:id="rId38"/>
    <p:sldId id="672" r:id="rId39"/>
    <p:sldId id="677" r:id="rId40"/>
    <p:sldId id="673" r:id="rId41"/>
    <p:sldId id="674" r:id="rId42"/>
    <p:sldId id="675" r:id="rId43"/>
    <p:sldId id="678" r:id="rId44"/>
    <p:sldId id="679" r:id="rId45"/>
    <p:sldId id="680" r:id="rId46"/>
    <p:sldId id="681" r:id="rId47"/>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1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D9D9D9"/>
    <a:srgbClr val="F2F2F2"/>
    <a:srgbClr val="E0E0E0"/>
    <a:srgbClr val="C5C5C5"/>
    <a:srgbClr val="800000"/>
    <a:srgbClr val="003366"/>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75372" autoAdjust="0"/>
  </p:normalViewPr>
  <p:slideViewPr>
    <p:cSldViewPr>
      <p:cViewPr varScale="1">
        <p:scale>
          <a:sx n="44" d="100"/>
          <a:sy n="44" d="100"/>
        </p:scale>
        <p:origin x="1098"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2196" y="-96"/>
      </p:cViewPr>
      <p:guideLst>
        <p:guide orient="horz" pos="2928"/>
        <p:guide pos="221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211D39-0D55-2B46-9C05-1497310B0C39}" type="doc">
      <dgm:prSet loTypeId="urn:microsoft.com/office/officeart/2005/8/layout/hierarchy2" loCatId="hierarchy" qsTypeId="urn:microsoft.com/office/officeart/2005/8/quickstyle/simple4" qsCatId="simple" csTypeId="urn:microsoft.com/office/officeart/2005/8/colors/accent1_2" csCatId="accent1" phldr="1"/>
      <dgm:spPr/>
      <dgm:t>
        <a:bodyPr/>
        <a:lstStyle/>
        <a:p>
          <a:endParaRPr lang="en-US"/>
        </a:p>
      </dgm:t>
    </dgm:pt>
    <dgm:pt modelId="{1D7D3DDA-9BE9-B14A-9DE7-6EC601A07B5E}">
      <dgm:prSet phldrT="[Text]"/>
      <dgm:spPr>
        <a:solidFill>
          <a:schemeClr val="accent4">
            <a:lumMod val="75000"/>
          </a:schemeClr>
        </a:solidFill>
      </dgm:spPr>
      <dgm:t>
        <a:bodyPr/>
        <a:lstStyle/>
        <a:p>
          <a:r>
            <a:rPr lang="en-US" dirty="0"/>
            <a:t>Outside the body</a:t>
          </a:r>
        </a:p>
      </dgm:t>
    </dgm:pt>
    <dgm:pt modelId="{FB9EC093-907D-BC48-9D23-169D984B64F5}" type="parTrans" cxnId="{68C9D1D1-5B84-DC44-95F0-F8E1A6AB820D}">
      <dgm:prSet/>
      <dgm:spPr/>
      <dgm:t>
        <a:bodyPr/>
        <a:lstStyle/>
        <a:p>
          <a:endParaRPr lang="en-US"/>
        </a:p>
      </dgm:t>
    </dgm:pt>
    <dgm:pt modelId="{3F9A29BE-5E59-874A-BAFD-BEB8E68D25B1}" type="sibTrans" cxnId="{68C9D1D1-5B84-DC44-95F0-F8E1A6AB820D}">
      <dgm:prSet/>
      <dgm:spPr/>
      <dgm:t>
        <a:bodyPr/>
        <a:lstStyle/>
        <a:p>
          <a:endParaRPr lang="en-US"/>
        </a:p>
      </dgm:t>
    </dgm:pt>
    <dgm:pt modelId="{E182050A-23A2-C141-89AC-2988F388A987}">
      <dgm:prSet phldrT="[Text]"/>
      <dgm:spPr>
        <a:solidFill>
          <a:schemeClr val="accent4">
            <a:lumMod val="75000"/>
          </a:schemeClr>
        </a:solidFill>
      </dgm:spPr>
      <dgm:t>
        <a:bodyPr/>
        <a:lstStyle/>
        <a:p>
          <a:r>
            <a:rPr lang="en-US" dirty="0"/>
            <a:t>Ex. Pheromones</a:t>
          </a:r>
        </a:p>
      </dgm:t>
    </dgm:pt>
    <dgm:pt modelId="{E8BD7F47-7F71-5244-B358-2C05A2423FB3}" type="parTrans" cxnId="{2028E976-5EA8-F147-85AE-FF12CC9776F0}">
      <dgm:prSet/>
      <dgm:spPr/>
      <dgm:t>
        <a:bodyPr/>
        <a:lstStyle/>
        <a:p>
          <a:endParaRPr lang="en-US" dirty="0"/>
        </a:p>
      </dgm:t>
    </dgm:pt>
    <dgm:pt modelId="{EBE53EA6-7A1C-8D43-8BFE-F885988C0AA2}" type="sibTrans" cxnId="{2028E976-5EA8-F147-85AE-FF12CC9776F0}">
      <dgm:prSet/>
      <dgm:spPr/>
      <dgm:t>
        <a:bodyPr/>
        <a:lstStyle/>
        <a:p>
          <a:endParaRPr lang="en-US"/>
        </a:p>
      </dgm:t>
    </dgm:pt>
    <dgm:pt modelId="{87854E2D-2379-2946-84DA-3F6D82F6E468}">
      <dgm:prSet phldrT="[Text]"/>
      <dgm:spPr>
        <a:solidFill>
          <a:schemeClr val="accent4">
            <a:lumMod val="75000"/>
          </a:schemeClr>
        </a:solidFill>
      </dgm:spPr>
      <dgm:t>
        <a:bodyPr/>
        <a:lstStyle/>
        <a:p>
          <a:r>
            <a:rPr lang="en-US" dirty="0"/>
            <a:t>Inside the body</a:t>
          </a:r>
        </a:p>
      </dgm:t>
    </dgm:pt>
    <dgm:pt modelId="{A73A0874-0A8E-8244-BA96-78570E19414A}" type="parTrans" cxnId="{07F56420-BC98-D243-9BA6-4098D3B9C9C3}">
      <dgm:prSet/>
      <dgm:spPr/>
      <dgm:t>
        <a:bodyPr/>
        <a:lstStyle/>
        <a:p>
          <a:endParaRPr lang="en-US"/>
        </a:p>
      </dgm:t>
    </dgm:pt>
    <dgm:pt modelId="{F10B1F7A-D272-6347-A3C3-90EB0C60F1A5}" type="sibTrans" cxnId="{07F56420-BC98-D243-9BA6-4098D3B9C9C3}">
      <dgm:prSet/>
      <dgm:spPr/>
      <dgm:t>
        <a:bodyPr/>
        <a:lstStyle/>
        <a:p>
          <a:endParaRPr lang="en-US"/>
        </a:p>
      </dgm:t>
    </dgm:pt>
    <dgm:pt modelId="{66692E66-CF87-6B4C-BD80-C2680ED91C0C}">
      <dgm:prSet phldrT="[Text]"/>
      <dgm:spPr>
        <a:solidFill>
          <a:schemeClr val="accent4">
            <a:lumMod val="75000"/>
          </a:schemeClr>
        </a:solidFill>
      </dgm:spPr>
      <dgm:t>
        <a:bodyPr/>
        <a:lstStyle/>
        <a:p>
          <a:r>
            <a:rPr lang="en-US" dirty="0"/>
            <a:t>Short Distance</a:t>
          </a:r>
        </a:p>
      </dgm:t>
    </dgm:pt>
    <dgm:pt modelId="{785F0594-82C0-1C45-849E-B7D08BEBB80E}" type="parTrans" cxnId="{2E8E307D-9D4B-C844-82BF-C91E6D053D33}">
      <dgm:prSet/>
      <dgm:spPr/>
      <dgm:t>
        <a:bodyPr/>
        <a:lstStyle/>
        <a:p>
          <a:endParaRPr lang="en-US" dirty="0"/>
        </a:p>
      </dgm:t>
    </dgm:pt>
    <dgm:pt modelId="{D1D1CC30-8300-774B-8C35-931FF5E3BF1B}" type="sibTrans" cxnId="{2E8E307D-9D4B-C844-82BF-C91E6D053D33}">
      <dgm:prSet/>
      <dgm:spPr/>
      <dgm:t>
        <a:bodyPr/>
        <a:lstStyle/>
        <a:p>
          <a:endParaRPr lang="en-US"/>
        </a:p>
      </dgm:t>
    </dgm:pt>
    <dgm:pt modelId="{BEDCCFD5-2D20-314E-8571-52490249B529}">
      <dgm:prSet phldrT="[Text]"/>
      <dgm:spPr>
        <a:solidFill>
          <a:schemeClr val="accent4">
            <a:lumMod val="75000"/>
          </a:schemeClr>
        </a:solidFill>
      </dgm:spPr>
      <dgm:t>
        <a:bodyPr/>
        <a:lstStyle/>
        <a:p>
          <a:r>
            <a:rPr lang="en-US" dirty="0"/>
            <a:t>Long Distance</a:t>
          </a:r>
        </a:p>
      </dgm:t>
    </dgm:pt>
    <dgm:pt modelId="{603410C3-AB9C-CA49-B545-DD033DB59AFA}" type="parTrans" cxnId="{2E5593C5-A788-2541-83F3-D6C97AA2528E}">
      <dgm:prSet/>
      <dgm:spPr/>
      <dgm:t>
        <a:bodyPr/>
        <a:lstStyle/>
        <a:p>
          <a:endParaRPr lang="en-US" dirty="0"/>
        </a:p>
      </dgm:t>
    </dgm:pt>
    <dgm:pt modelId="{BFC78BCB-9C2C-E84D-A486-EBDF3125EC4D}" type="sibTrans" cxnId="{2E5593C5-A788-2541-83F3-D6C97AA2528E}">
      <dgm:prSet/>
      <dgm:spPr/>
      <dgm:t>
        <a:bodyPr/>
        <a:lstStyle/>
        <a:p>
          <a:endParaRPr lang="en-US"/>
        </a:p>
      </dgm:t>
    </dgm:pt>
    <dgm:pt modelId="{1EA72F32-DA48-8F46-A484-019F0E05C09E}">
      <dgm:prSet phldrT="[Text]"/>
      <dgm:spPr>
        <a:solidFill>
          <a:schemeClr val="accent4">
            <a:lumMod val="75000"/>
          </a:schemeClr>
        </a:solidFill>
      </dgm:spPr>
      <dgm:t>
        <a:bodyPr/>
        <a:lstStyle/>
        <a:p>
          <a:r>
            <a:rPr lang="en-US" dirty="0"/>
            <a:t>Ex. Quorum sensing</a:t>
          </a:r>
        </a:p>
      </dgm:t>
    </dgm:pt>
    <dgm:pt modelId="{6003E1F4-92D4-E448-B848-969B54C1D13F}" type="parTrans" cxnId="{948F13C6-DEF4-F74D-B47E-156576B373E6}">
      <dgm:prSet/>
      <dgm:spPr/>
      <dgm:t>
        <a:bodyPr/>
        <a:lstStyle/>
        <a:p>
          <a:endParaRPr lang="en-US" dirty="0"/>
        </a:p>
      </dgm:t>
    </dgm:pt>
    <dgm:pt modelId="{1B13C38B-C205-E042-AFAE-D8DAE5175065}" type="sibTrans" cxnId="{948F13C6-DEF4-F74D-B47E-156576B373E6}">
      <dgm:prSet/>
      <dgm:spPr/>
      <dgm:t>
        <a:bodyPr/>
        <a:lstStyle/>
        <a:p>
          <a:endParaRPr lang="en-US"/>
        </a:p>
      </dgm:t>
    </dgm:pt>
    <dgm:pt modelId="{97399FF6-B0B2-EC47-AEDB-2E0990627D0E}" type="pres">
      <dgm:prSet presAssocID="{6F211D39-0D55-2B46-9C05-1497310B0C39}" presName="diagram" presStyleCnt="0">
        <dgm:presLayoutVars>
          <dgm:chPref val="1"/>
          <dgm:dir/>
          <dgm:animOne val="branch"/>
          <dgm:animLvl val="lvl"/>
          <dgm:resizeHandles val="exact"/>
        </dgm:presLayoutVars>
      </dgm:prSet>
      <dgm:spPr/>
    </dgm:pt>
    <dgm:pt modelId="{5CD722E8-0409-854A-8A30-388B2A4D68FC}" type="pres">
      <dgm:prSet presAssocID="{1D7D3DDA-9BE9-B14A-9DE7-6EC601A07B5E}" presName="root1" presStyleCnt="0"/>
      <dgm:spPr/>
    </dgm:pt>
    <dgm:pt modelId="{180580C9-4BB8-CA4E-B6C8-DEFE50D375CA}" type="pres">
      <dgm:prSet presAssocID="{1D7D3DDA-9BE9-B14A-9DE7-6EC601A07B5E}" presName="LevelOneTextNode" presStyleLbl="node0" presStyleIdx="0" presStyleCnt="2">
        <dgm:presLayoutVars>
          <dgm:chPref val="3"/>
        </dgm:presLayoutVars>
      </dgm:prSet>
      <dgm:spPr/>
    </dgm:pt>
    <dgm:pt modelId="{7F547E71-C148-354D-922B-E8FCD709D167}" type="pres">
      <dgm:prSet presAssocID="{1D7D3DDA-9BE9-B14A-9DE7-6EC601A07B5E}" presName="level2hierChild" presStyleCnt="0"/>
      <dgm:spPr/>
    </dgm:pt>
    <dgm:pt modelId="{D48073B9-ACA9-194D-BB54-9066BB5E6188}" type="pres">
      <dgm:prSet presAssocID="{E8BD7F47-7F71-5244-B358-2C05A2423FB3}" presName="conn2-1" presStyleLbl="parChTrans1D2" presStyleIdx="0" presStyleCnt="4"/>
      <dgm:spPr/>
    </dgm:pt>
    <dgm:pt modelId="{F61E7286-F8CD-E243-8239-8F01DCFC40A3}" type="pres">
      <dgm:prSet presAssocID="{E8BD7F47-7F71-5244-B358-2C05A2423FB3}" presName="connTx" presStyleLbl="parChTrans1D2" presStyleIdx="0" presStyleCnt="4"/>
      <dgm:spPr/>
    </dgm:pt>
    <dgm:pt modelId="{83AE4E28-3DED-A44A-8212-43F5259DF4E7}" type="pres">
      <dgm:prSet presAssocID="{E182050A-23A2-C141-89AC-2988F388A987}" presName="root2" presStyleCnt="0"/>
      <dgm:spPr/>
    </dgm:pt>
    <dgm:pt modelId="{770F15DC-431C-0B49-9DBE-5069B4A77BDB}" type="pres">
      <dgm:prSet presAssocID="{E182050A-23A2-C141-89AC-2988F388A987}" presName="LevelTwoTextNode" presStyleLbl="node2" presStyleIdx="0" presStyleCnt="4">
        <dgm:presLayoutVars>
          <dgm:chPref val="3"/>
        </dgm:presLayoutVars>
      </dgm:prSet>
      <dgm:spPr/>
    </dgm:pt>
    <dgm:pt modelId="{2039C1ED-EE36-BC48-8A96-045FE8432E47}" type="pres">
      <dgm:prSet presAssocID="{E182050A-23A2-C141-89AC-2988F388A987}" presName="level3hierChild" presStyleCnt="0"/>
      <dgm:spPr/>
    </dgm:pt>
    <dgm:pt modelId="{ECE2498D-A3B1-0D45-B43E-F86FC459A7CD}" type="pres">
      <dgm:prSet presAssocID="{6003E1F4-92D4-E448-B848-969B54C1D13F}" presName="conn2-1" presStyleLbl="parChTrans1D2" presStyleIdx="1" presStyleCnt="4"/>
      <dgm:spPr/>
    </dgm:pt>
    <dgm:pt modelId="{0AA9C556-CD99-184F-82D1-DC48F80EA6AA}" type="pres">
      <dgm:prSet presAssocID="{6003E1F4-92D4-E448-B848-969B54C1D13F}" presName="connTx" presStyleLbl="parChTrans1D2" presStyleIdx="1" presStyleCnt="4"/>
      <dgm:spPr/>
    </dgm:pt>
    <dgm:pt modelId="{CFECE3C8-39BD-9F44-9C05-8F7308A9E7C2}" type="pres">
      <dgm:prSet presAssocID="{1EA72F32-DA48-8F46-A484-019F0E05C09E}" presName="root2" presStyleCnt="0"/>
      <dgm:spPr/>
    </dgm:pt>
    <dgm:pt modelId="{78A05203-A9B8-BF48-9D76-BFF2F68A5F9A}" type="pres">
      <dgm:prSet presAssocID="{1EA72F32-DA48-8F46-A484-019F0E05C09E}" presName="LevelTwoTextNode" presStyleLbl="node2" presStyleIdx="1" presStyleCnt="4">
        <dgm:presLayoutVars>
          <dgm:chPref val="3"/>
        </dgm:presLayoutVars>
      </dgm:prSet>
      <dgm:spPr/>
    </dgm:pt>
    <dgm:pt modelId="{10C91F1C-F4F2-C849-BE1F-64464D02F743}" type="pres">
      <dgm:prSet presAssocID="{1EA72F32-DA48-8F46-A484-019F0E05C09E}" presName="level3hierChild" presStyleCnt="0"/>
      <dgm:spPr/>
    </dgm:pt>
    <dgm:pt modelId="{66D377DF-FD7F-E043-915D-9A4BD5BAACEB}" type="pres">
      <dgm:prSet presAssocID="{87854E2D-2379-2946-84DA-3F6D82F6E468}" presName="root1" presStyleCnt="0"/>
      <dgm:spPr/>
    </dgm:pt>
    <dgm:pt modelId="{E67FC1A8-6126-6944-AC87-9ECA09220D49}" type="pres">
      <dgm:prSet presAssocID="{87854E2D-2379-2946-84DA-3F6D82F6E468}" presName="LevelOneTextNode" presStyleLbl="node0" presStyleIdx="1" presStyleCnt="2">
        <dgm:presLayoutVars>
          <dgm:chPref val="3"/>
        </dgm:presLayoutVars>
      </dgm:prSet>
      <dgm:spPr/>
    </dgm:pt>
    <dgm:pt modelId="{9E172D33-DB7D-704E-B587-11865A7B401C}" type="pres">
      <dgm:prSet presAssocID="{87854E2D-2379-2946-84DA-3F6D82F6E468}" presName="level2hierChild" presStyleCnt="0"/>
      <dgm:spPr/>
    </dgm:pt>
    <dgm:pt modelId="{035BEB09-9414-D243-B3AC-438ED372737D}" type="pres">
      <dgm:prSet presAssocID="{785F0594-82C0-1C45-849E-B7D08BEBB80E}" presName="conn2-1" presStyleLbl="parChTrans1D2" presStyleIdx="2" presStyleCnt="4"/>
      <dgm:spPr/>
    </dgm:pt>
    <dgm:pt modelId="{0E16F66D-F71A-3E43-A5DB-EF2B6CD9137B}" type="pres">
      <dgm:prSet presAssocID="{785F0594-82C0-1C45-849E-B7D08BEBB80E}" presName="connTx" presStyleLbl="parChTrans1D2" presStyleIdx="2" presStyleCnt="4"/>
      <dgm:spPr/>
    </dgm:pt>
    <dgm:pt modelId="{165542E2-C874-9742-83F1-4B17569612CD}" type="pres">
      <dgm:prSet presAssocID="{66692E66-CF87-6B4C-BD80-C2680ED91C0C}" presName="root2" presStyleCnt="0"/>
      <dgm:spPr/>
    </dgm:pt>
    <dgm:pt modelId="{FEE96CCD-19DE-504F-8D08-A02461DF162F}" type="pres">
      <dgm:prSet presAssocID="{66692E66-CF87-6B4C-BD80-C2680ED91C0C}" presName="LevelTwoTextNode" presStyleLbl="node2" presStyleIdx="2" presStyleCnt="4">
        <dgm:presLayoutVars>
          <dgm:chPref val="3"/>
        </dgm:presLayoutVars>
      </dgm:prSet>
      <dgm:spPr/>
    </dgm:pt>
    <dgm:pt modelId="{FB2E3D8E-7C6D-ED49-A666-3A82B41F5C0A}" type="pres">
      <dgm:prSet presAssocID="{66692E66-CF87-6B4C-BD80-C2680ED91C0C}" presName="level3hierChild" presStyleCnt="0"/>
      <dgm:spPr/>
    </dgm:pt>
    <dgm:pt modelId="{20A1C73C-32AE-8B49-86F2-9A6D02B511F6}" type="pres">
      <dgm:prSet presAssocID="{603410C3-AB9C-CA49-B545-DD033DB59AFA}" presName="conn2-1" presStyleLbl="parChTrans1D2" presStyleIdx="3" presStyleCnt="4"/>
      <dgm:spPr/>
    </dgm:pt>
    <dgm:pt modelId="{2E386B0D-2BDB-5C4B-A0B1-D3F565B0A8BC}" type="pres">
      <dgm:prSet presAssocID="{603410C3-AB9C-CA49-B545-DD033DB59AFA}" presName="connTx" presStyleLbl="parChTrans1D2" presStyleIdx="3" presStyleCnt="4"/>
      <dgm:spPr/>
    </dgm:pt>
    <dgm:pt modelId="{B523B4A1-E444-4D4B-9D84-4155C2322EDF}" type="pres">
      <dgm:prSet presAssocID="{BEDCCFD5-2D20-314E-8571-52490249B529}" presName="root2" presStyleCnt="0"/>
      <dgm:spPr/>
    </dgm:pt>
    <dgm:pt modelId="{C344E396-6DFD-1B43-B276-E666B23106F0}" type="pres">
      <dgm:prSet presAssocID="{BEDCCFD5-2D20-314E-8571-52490249B529}" presName="LevelTwoTextNode" presStyleLbl="node2" presStyleIdx="3" presStyleCnt="4">
        <dgm:presLayoutVars>
          <dgm:chPref val="3"/>
        </dgm:presLayoutVars>
      </dgm:prSet>
      <dgm:spPr/>
    </dgm:pt>
    <dgm:pt modelId="{F7FBA7AF-13C5-1D4A-8675-2D8EB4277123}" type="pres">
      <dgm:prSet presAssocID="{BEDCCFD5-2D20-314E-8571-52490249B529}" presName="level3hierChild" presStyleCnt="0"/>
      <dgm:spPr/>
    </dgm:pt>
  </dgm:ptLst>
  <dgm:cxnLst>
    <dgm:cxn modelId="{42841202-1DC6-E04C-8251-AB44F091F6B4}" type="presOf" srcId="{E8BD7F47-7F71-5244-B358-2C05A2423FB3}" destId="{F61E7286-F8CD-E243-8239-8F01DCFC40A3}" srcOrd="1" destOrd="0" presId="urn:microsoft.com/office/officeart/2005/8/layout/hierarchy2"/>
    <dgm:cxn modelId="{697DC70D-2DBE-0A48-8AE8-45DA92BA63D2}" type="presOf" srcId="{785F0594-82C0-1C45-849E-B7D08BEBB80E}" destId="{035BEB09-9414-D243-B3AC-438ED372737D}" srcOrd="0" destOrd="0" presId="urn:microsoft.com/office/officeart/2005/8/layout/hierarchy2"/>
    <dgm:cxn modelId="{07F56420-BC98-D243-9BA6-4098D3B9C9C3}" srcId="{6F211D39-0D55-2B46-9C05-1497310B0C39}" destId="{87854E2D-2379-2946-84DA-3F6D82F6E468}" srcOrd="1" destOrd="0" parTransId="{A73A0874-0A8E-8244-BA96-78570E19414A}" sibTransId="{F10B1F7A-D272-6347-A3C3-90EB0C60F1A5}"/>
    <dgm:cxn modelId="{34D8EC64-C187-6E47-BA9F-1E583FF558D0}" type="presOf" srcId="{1D7D3DDA-9BE9-B14A-9DE7-6EC601A07B5E}" destId="{180580C9-4BB8-CA4E-B6C8-DEFE50D375CA}" srcOrd="0" destOrd="0" presId="urn:microsoft.com/office/officeart/2005/8/layout/hierarchy2"/>
    <dgm:cxn modelId="{2028E976-5EA8-F147-85AE-FF12CC9776F0}" srcId="{1D7D3DDA-9BE9-B14A-9DE7-6EC601A07B5E}" destId="{E182050A-23A2-C141-89AC-2988F388A987}" srcOrd="0" destOrd="0" parTransId="{E8BD7F47-7F71-5244-B358-2C05A2423FB3}" sibTransId="{EBE53EA6-7A1C-8D43-8BFE-F885988C0AA2}"/>
    <dgm:cxn modelId="{4D057F78-7E7A-AB41-90E9-6AD7798C1D19}" type="presOf" srcId="{1EA72F32-DA48-8F46-A484-019F0E05C09E}" destId="{78A05203-A9B8-BF48-9D76-BFF2F68A5F9A}" srcOrd="0" destOrd="0" presId="urn:microsoft.com/office/officeart/2005/8/layout/hierarchy2"/>
    <dgm:cxn modelId="{4B7A5D79-F020-9A40-A3A6-93F9B63088FC}" type="presOf" srcId="{6003E1F4-92D4-E448-B848-969B54C1D13F}" destId="{ECE2498D-A3B1-0D45-B43E-F86FC459A7CD}" srcOrd="0" destOrd="0" presId="urn:microsoft.com/office/officeart/2005/8/layout/hierarchy2"/>
    <dgm:cxn modelId="{2E8E307D-9D4B-C844-82BF-C91E6D053D33}" srcId="{87854E2D-2379-2946-84DA-3F6D82F6E468}" destId="{66692E66-CF87-6B4C-BD80-C2680ED91C0C}" srcOrd="0" destOrd="0" parTransId="{785F0594-82C0-1C45-849E-B7D08BEBB80E}" sibTransId="{D1D1CC30-8300-774B-8C35-931FF5E3BF1B}"/>
    <dgm:cxn modelId="{0CF58F80-E39F-594A-8455-28466D6B99E2}" type="presOf" srcId="{E8BD7F47-7F71-5244-B358-2C05A2423FB3}" destId="{D48073B9-ACA9-194D-BB54-9066BB5E6188}" srcOrd="0" destOrd="0" presId="urn:microsoft.com/office/officeart/2005/8/layout/hierarchy2"/>
    <dgm:cxn modelId="{1BDA9E90-7C6A-C445-9EEF-2636A4C9119D}" type="presOf" srcId="{6F211D39-0D55-2B46-9C05-1497310B0C39}" destId="{97399FF6-B0B2-EC47-AEDB-2E0990627D0E}" srcOrd="0" destOrd="0" presId="urn:microsoft.com/office/officeart/2005/8/layout/hierarchy2"/>
    <dgm:cxn modelId="{0A7FA691-E752-CC44-920B-B6C210337951}" type="presOf" srcId="{785F0594-82C0-1C45-849E-B7D08BEBB80E}" destId="{0E16F66D-F71A-3E43-A5DB-EF2B6CD9137B}" srcOrd="1" destOrd="0" presId="urn:microsoft.com/office/officeart/2005/8/layout/hierarchy2"/>
    <dgm:cxn modelId="{5FC1E9A9-FDAF-0240-BBB5-44A80DE2CE43}" type="presOf" srcId="{603410C3-AB9C-CA49-B545-DD033DB59AFA}" destId="{2E386B0D-2BDB-5C4B-A0B1-D3F565B0A8BC}" srcOrd="1" destOrd="0" presId="urn:microsoft.com/office/officeart/2005/8/layout/hierarchy2"/>
    <dgm:cxn modelId="{263776B5-1F1D-624B-9327-62AE263EAB6C}" type="presOf" srcId="{BEDCCFD5-2D20-314E-8571-52490249B529}" destId="{C344E396-6DFD-1B43-B276-E666B23106F0}" srcOrd="0" destOrd="0" presId="urn:microsoft.com/office/officeart/2005/8/layout/hierarchy2"/>
    <dgm:cxn modelId="{2E5593C5-A788-2541-83F3-D6C97AA2528E}" srcId="{87854E2D-2379-2946-84DA-3F6D82F6E468}" destId="{BEDCCFD5-2D20-314E-8571-52490249B529}" srcOrd="1" destOrd="0" parTransId="{603410C3-AB9C-CA49-B545-DD033DB59AFA}" sibTransId="{BFC78BCB-9C2C-E84D-A486-EBDF3125EC4D}"/>
    <dgm:cxn modelId="{948F13C6-DEF4-F74D-B47E-156576B373E6}" srcId="{1D7D3DDA-9BE9-B14A-9DE7-6EC601A07B5E}" destId="{1EA72F32-DA48-8F46-A484-019F0E05C09E}" srcOrd="1" destOrd="0" parTransId="{6003E1F4-92D4-E448-B848-969B54C1D13F}" sibTransId="{1B13C38B-C205-E042-AFAE-D8DAE5175065}"/>
    <dgm:cxn modelId="{68C9D1D1-5B84-DC44-95F0-F8E1A6AB820D}" srcId="{6F211D39-0D55-2B46-9C05-1497310B0C39}" destId="{1D7D3DDA-9BE9-B14A-9DE7-6EC601A07B5E}" srcOrd="0" destOrd="0" parTransId="{FB9EC093-907D-BC48-9D23-169D984B64F5}" sibTransId="{3F9A29BE-5E59-874A-BAFD-BEB8E68D25B1}"/>
    <dgm:cxn modelId="{64DD28D3-EB88-BF41-BEFF-00FB959F2111}" type="presOf" srcId="{6003E1F4-92D4-E448-B848-969B54C1D13F}" destId="{0AA9C556-CD99-184F-82D1-DC48F80EA6AA}" srcOrd="1" destOrd="0" presId="urn:microsoft.com/office/officeart/2005/8/layout/hierarchy2"/>
    <dgm:cxn modelId="{CD672CE1-3E61-3B4F-944A-44442EE36A79}" type="presOf" srcId="{E182050A-23A2-C141-89AC-2988F388A987}" destId="{770F15DC-431C-0B49-9DBE-5069B4A77BDB}" srcOrd="0" destOrd="0" presId="urn:microsoft.com/office/officeart/2005/8/layout/hierarchy2"/>
    <dgm:cxn modelId="{D011F9E2-7772-264B-B76E-0C4243C4CB6E}" type="presOf" srcId="{66692E66-CF87-6B4C-BD80-C2680ED91C0C}" destId="{FEE96CCD-19DE-504F-8D08-A02461DF162F}" srcOrd="0" destOrd="0" presId="urn:microsoft.com/office/officeart/2005/8/layout/hierarchy2"/>
    <dgm:cxn modelId="{7887BBEB-8C88-1B4F-91EE-D49E2EE8A23B}" type="presOf" srcId="{87854E2D-2379-2946-84DA-3F6D82F6E468}" destId="{E67FC1A8-6126-6944-AC87-9ECA09220D49}" srcOrd="0" destOrd="0" presId="urn:microsoft.com/office/officeart/2005/8/layout/hierarchy2"/>
    <dgm:cxn modelId="{F3699FF4-F28A-B947-8A7D-191735956591}" type="presOf" srcId="{603410C3-AB9C-CA49-B545-DD033DB59AFA}" destId="{20A1C73C-32AE-8B49-86F2-9A6D02B511F6}" srcOrd="0" destOrd="0" presId="urn:microsoft.com/office/officeart/2005/8/layout/hierarchy2"/>
    <dgm:cxn modelId="{12937F90-B15C-7444-B211-87B0DC9D2610}" type="presParOf" srcId="{97399FF6-B0B2-EC47-AEDB-2E0990627D0E}" destId="{5CD722E8-0409-854A-8A30-388B2A4D68FC}" srcOrd="0" destOrd="0" presId="urn:microsoft.com/office/officeart/2005/8/layout/hierarchy2"/>
    <dgm:cxn modelId="{EA49115E-DAC6-CF4F-935C-5D651DCA18AC}" type="presParOf" srcId="{5CD722E8-0409-854A-8A30-388B2A4D68FC}" destId="{180580C9-4BB8-CA4E-B6C8-DEFE50D375CA}" srcOrd="0" destOrd="0" presId="urn:microsoft.com/office/officeart/2005/8/layout/hierarchy2"/>
    <dgm:cxn modelId="{F5114C9A-60F6-374D-94DC-201EA782D6B4}" type="presParOf" srcId="{5CD722E8-0409-854A-8A30-388B2A4D68FC}" destId="{7F547E71-C148-354D-922B-E8FCD709D167}" srcOrd="1" destOrd="0" presId="urn:microsoft.com/office/officeart/2005/8/layout/hierarchy2"/>
    <dgm:cxn modelId="{F26A3F0F-CEF2-E645-B92A-F42C60F74958}" type="presParOf" srcId="{7F547E71-C148-354D-922B-E8FCD709D167}" destId="{D48073B9-ACA9-194D-BB54-9066BB5E6188}" srcOrd="0" destOrd="0" presId="urn:microsoft.com/office/officeart/2005/8/layout/hierarchy2"/>
    <dgm:cxn modelId="{598CF1E8-3EB8-B74B-9355-5E6A47612571}" type="presParOf" srcId="{D48073B9-ACA9-194D-BB54-9066BB5E6188}" destId="{F61E7286-F8CD-E243-8239-8F01DCFC40A3}" srcOrd="0" destOrd="0" presId="urn:microsoft.com/office/officeart/2005/8/layout/hierarchy2"/>
    <dgm:cxn modelId="{7F0AF481-EA25-9644-BA73-23CA7219A14C}" type="presParOf" srcId="{7F547E71-C148-354D-922B-E8FCD709D167}" destId="{83AE4E28-3DED-A44A-8212-43F5259DF4E7}" srcOrd="1" destOrd="0" presId="urn:microsoft.com/office/officeart/2005/8/layout/hierarchy2"/>
    <dgm:cxn modelId="{0D75EE77-6CFC-D14F-9BA1-7FF81F25C43A}" type="presParOf" srcId="{83AE4E28-3DED-A44A-8212-43F5259DF4E7}" destId="{770F15DC-431C-0B49-9DBE-5069B4A77BDB}" srcOrd="0" destOrd="0" presId="urn:microsoft.com/office/officeart/2005/8/layout/hierarchy2"/>
    <dgm:cxn modelId="{AA1BB47E-63C4-E14E-93DB-3723DDFCF162}" type="presParOf" srcId="{83AE4E28-3DED-A44A-8212-43F5259DF4E7}" destId="{2039C1ED-EE36-BC48-8A96-045FE8432E47}" srcOrd="1" destOrd="0" presId="urn:microsoft.com/office/officeart/2005/8/layout/hierarchy2"/>
    <dgm:cxn modelId="{1AC43382-8FA1-044C-83E3-CD2D0C5441B3}" type="presParOf" srcId="{7F547E71-C148-354D-922B-E8FCD709D167}" destId="{ECE2498D-A3B1-0D45-B43E-F86FC459A7CD}" srcOrd="2" destOrd="0" presId="urn:microsoft.com/office/officeart/2005/8/layout/hierarchy2"/>
    <dgm:cxn modelId="{EFF0031C-6CBF-6B43-A12E-3177698DEF2E}" type="presParOf" srcId="{ECE2498D-A3B1-0D45-B43E-F86FC459A7CD}" destId="{0AA9C556-CD99-184F-82D1-DC48F80EA6AA}" srcOrd="0" destOrd="0" presId="urn:microsoft.com/office/officeart/2005/8/layout/hierarchy2"/>
    <dgm:cxn modelId="{F704E28E-FD78-0F4F-AA42-7ADA1AB6A4A9}" type="presParOf" srcId="{7F547E71-C148-354D-922B-E8FCD709D167}" destId="{CFECE3C8-39BD-9F44-9C05-8F7308A9E7C2}" srcOrd="3" destOrd="0" presId="urn:microsoft.com/office/officeart/2005/8/layout/hierarchy2"/>
    <dgm:cxn modelId="{32B632C7-1686-1445-8F9F-AD27762ABCB8}" type="presParOf" srcId="{CFECE3C8-39BD-9F44-9C05-8F7308A9E7C2}" destId="{78A05203-A9B8-BF48-9D76-BFF2F68A5F9A}" srcOrd="0" destOrd="0" presId="urn:microsoft.com/office/officeart/2005/8/layout/hierarchy2"/>
    <dgm:cxn modelId="{B65D5D9F-D790-A542-8518-9255668D7F56}" type="presParOf" srcId="{CFECE3C8-39BD-9F44-9C05-8F7308A9E7C2}" destId="{10C91F1C-F4F2-C849-BE1F-64464D02F743}" srcOrd="1" destOrd="0" presId="urn:microsoft.com/office/officeart/2005/8/layout/hierarchy2"/>
    <dgm:cxn modelId="{40EEBB7F-3CBF-8048-BC39-A04B1CD2BACC}" type="presParOf" srcId="{97399FF6-B0B2-EC47-AEDB-2E0990627D0E}" destId="{66D377DF-FD7F-E043-915D-9A4BD5BAACEB}" srcOrd="1" destOrd="0" presId="urn:microsoft.com/office/officeart/2005/8/layout/hierarchy2"/>
    <dgm:cxn modelId="{B63F3D3D-CE17-C849-BDFB-8AFD66C4B1D0}" type="presParOf" srcId="{66D377DF-FD7F-E043-915D-9A4BD5BAACEB}" destId="{E67FC1A8-6126-6944-AC87-9ECA09220D49}" srcOrd="0" destOrd="0" presId="urn:microsoft.com/office/officeart/2005/8/layout/hierarchy2"/>
    <dgm:cxn modelId="{6F59B86B-576B-D24E-9734-BB45241D496B}" type="presParOf" srcId="{66D377DF-FD7F-E043-915D-9A4BD5BAACEB}" destId="{9E172D33-DB7D-704E-B587-11865A7B401C}" srcOrd="1" destOrd="0" presId="urn:microsoft.com/office/officeart/2005/8/layout/hierarchy2"/>
    <dgm:cxn modelId="{6DD00998-C429-EE4F-8BFF-6087B9E648AD}" type="presParOf" srcId="{9E172D33-DB7D-704E-B587-11865A7B401C}" destId="{035BEB09-9414-D243-B3AC-438ED372737D}" srcOrd="0" destOrd="0" presId="urn:microsoft.com/office/officeart/2005/8/layout/hierarchy2"/>
    <dgm:cxn modelId="{F7549174-867D-1949-BF73-1393EFD34EF1}" type="presParOf" srcId="{035BEB09-9414-D243-B3AC-438ED372737D}" destId="{0E16F66D-F71A-3E43-A5DB-EF2B6CD9137B}" srcOrd="0" destOrd="0" presId="urn:microsoft.com/office/officeart/2005/8/layout/hierarchy2"/>
    <dgm:cxn modelId="{AA7B39A7-A72F-8046-8774-983C32D9346C}" type="presParOf" srcId="{9E172D33-DB7D-704E-B587-11865A7B401C}" destId="{165542E2-C874-9742-83F1-4B17569612CD}" srcOrd="1" destOrd="0" presId="urn:microsoft.com/office/officeart/2005/8/layout/hierarchy2"/>
    <dgm:cxn modelId="{4BC72552-68EE-0442-872B-0022732B3020}" type="presParOf" srcId="{165542E2-C874-9742-83F1-4B17569612CD}" destId="{FEE96CCD-19DE-504F-8D08-A02461DF162F}" srcOrd="0" destOrd="0" presId="urn:microsoft.com/office/officeart/2005/8/layout/hierarchy2"/>
    <dgm:cxn modelId="{EA74ADAC-112D-114E-938D-8DA5E763FAC2}" type="presParOf" srcId="{165542E2-C874-9742-83F1-4B17569612CD}" destId="{FB2E3D8E-7C6D-ED49-A666-3A82B41F5C0A}" srcOrd="1" destOrd="0" presId="urn:microsoft.com/office/officeart/2005/8/layout/hierarchy2"/>
    <dgm:cxn modelId="{92DFFF0C-C898-834D-B9AE-6C92E0B88A0D}" type="presParOf" srcId="{9E172D33-DB7D-704E-B587-11865A7B401C}" destId="{20A1C73C-32AE-8B49-86F2-9A6D02B511F6}" srcOrd="2" destOrd="0" presId="urn:microsoft.com/office/officeart/2005/8/layout/hierarchy2"/>
    <dgm:cxn modelId="{F358272F-7636-5445-9D79-A475354C541D}" type="presParOf" srcId="{20A1C73C-32AE-8B49-86F2-9A6D02B511F6}" destId="{2E386B0D-2BDB-5C4B-A0B1-D3F565B0A8BC}" srcOrd="0" destOrd="0" presId="urn:microsoft.com/office/officeart/2005/8/layout/hierarchy2"/>
    <dgm:cxn modelId="{E2519DAF-5DD6-9E49-9DCB-A1543A2835DE}" type="presParOf" srcId="{9E172D33-DB7D-704E-B587-11865A7B401C}" destId="{B523B4A1-E444-4D4B-9D84-4155C2322EDF}" srcOrd="3" destOrd="0" presId="urn:microsoft.com/office/officeart/2005/8/layout/hierarchy2"/>
    <dgm:cxn modelId="{53CB4C11-FE67-3D4C-AAC4-306365136301}" type="presParOf" srcId="{B523B4A1-E444-4D4B-9D84-4155C2322EDF}" destId="{C344E396-6DFD-1B43-B276-E666B23106F0}" srcOrd="0" destOrd="0" presId="urn:microsoft.com/office/officeart/2005/8/layout/hierarchy2"/>
    <dgm:cxn modelId="{ED4CA9C2-BEC8-A443-88CD-65331470C594}" type="presParOf" srcId="{B523B4A1-E444-4D4B-9D84-4155C2322EDF}" destId="{F7FBA7AF-13C5-1D4A-8675-2D8EB427712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211D39-0D55-2B46-9C05-1497310B0C39}"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87854E2D-2379-2946-84DA-3F6D82F6E468}">
      <dgm:prSet phldrT="[Text]" custT="1"/>
      <dgm:spPr/>
      <dgm:t>
        <a:bodyPr/>
        <a:lstStyle/>
        <a:p>
          <a:r>
            <a:rPr lang="en-US" sz="1800" b="1" strike="noStrike" dirty="0"/>
            <a:t>Inside the body</a:t>
          </a:r>
        </a:p>
      </dgm:t>
    </dgm:pt>
    <dgm:pt modelId="{A73A0874-0A8E-8244-BA96-78570E19414A}" type="parTrans" cxnId="{07F56420-BC98-D243-9BA6-4098D3B9C9C3}">
      <dgm:prSet/>
      <dgm:spPr/>
      <dgm:t>
        <a:bodyPr/>
        <a:lstStyle/>
        <a:p>
          <a:endParaRPr lang="en-US"/>
        </a:p>
      </dgm:t>
    </dgm:pt>
    <dgm:pt modelId="{F10B1F7A-D272-6347-A3C3-90EB0C60F1A5}" type="sibTrans" cxnId="{07F56420-BC98-D243-9BA6-4098D3B9C9C3}">
      <dgm:prSet/>
      <dgm:spPr/>
      <dgm:t>
        <a:bodyPr/>
        <a:lstStyle/>
        <a:p>
          <a:endParaRPr lang="en-US"/>
        </a:p>
      </dgm:t>
    </dgm:pt>
    <dgm:pt modelId="{66692E66-CF87-6B4C-BD80-C2680ED91C0C}">
      <dgm:prSet phldrT="[Text]"/>
      <dgm:spPr/>
      <dgm:t>
        <a:bodyPr/>
        <a:lstStyle/>
        <a:p>
          <a:r>
            <a:rPr lang="en-US" dirty="0"/>
            <a:t>Short Distance</a:t>
          </a:r>
        </a:p>
      </dgm:t>
    </dgm:pt>
    <dgm:pt modelId="{785F0594-82C0-1C45-849E-B7D08BEBB80E}" type="parTrans" cxnId="{2E8E307D-9D4B-C844-82BF-C91E6D053D33}">
      <dgm:prSet/>
      <dgm:spPr/>
      <dgm:t>
        <a:bodyPr/>
        <a:lstStyle/>
        <a:p>
          <a:endParaRPr lang="en-US"/>
        </a:p>
      </dgm:t>
    </dgm:pt>
    <dgm:pt modelId="{D1D1CC30-8300-774B-8C35-931FF5E3BF1B}" type="sibTrans" cxnId="{2E8E307D-9D4B-C844-82BF-C91E6D053D33}">
      <dgm:prSet/>
      <dgm:spPr/>
      <dgm:t>
        <a:bodyPr/>
        <a:lstStyle/>
        <a:p>
          <a:endParaRPr lang="en-US"/>
        </a:p>
      </dgm:t>
    </dgm:pt>
    <dgm:pt modelId="{BEDCCFD5-2D20-314E-8571-52490249B529}">
      <dgm:prSet phldrT="[Text]"/>
      <dgm:spPr/>
      <dgm:t>
        <a:bodyPr/>
        <a:lstStyle/>
        <a:p>
          <a:r>
            <a:rPr lang="en-US" dirty="0"/>
            <a:t>Long  Distance</a:t>
          </a:r>
        </a:p>
      </dgm:t>
    </dgm:pt>
    <dgm:pt modelId="{603410C3-AB9C-CA49-B545-DD033DB59AFA}" type="parTrans" cxnId="{2E5593C5-A788-2541-83F3-D6C97AA2528E}">
      <dgm:prSet/>
      <dgm:spPr/>
      <dgm:t>
        <a:bodyPr/>
        <a:lstStyle/>
        <a:p>
          <a:endParaRPr lang="en-US"/>
        </a:p>
      </dgm:t>
    </dgm:pt>
    <dgm:pt modelId="{BFC78BCB-9C2C-E84D-A486-EBDF3125EC4D}" type="sibTrans" cxnId="{2E5593C5-A788-2541-83F3-D6C97AA2528E}">
      <dgm:prSet/>
      <dgm:spPr/>
      <dgm:t>
        <a:bodyPr/>
        <a:lstStyle/>
        <a:p>
          <a:endParaRPr lang="en-US"/>
        </a:p>
      </dgm:t>
    </dgm:pt>
    <dgm:pt modelId="{3BDB9725-C7A3-BB4F-8598-3A94C76EF36C}">
      <dgm:prSet phldrT="[Text]"/>
      <dgm:spPr/>
      <dgm:t>
        <a:bodyPr/>
        <a:lstStyle/>
        <a:p>
          <a:r>
            <a:rPr lang="en-US" dirty="0"/>
            <a:t>Paracrine</a:t>
          </a:r>
        </a:p>
      </dgm:t>
    </dgm:pt>
    <dgm:pt modelId="{D0B3C3BB-E8C8-014E-B0C9-38A9762574F0}" type="parTrans" cxnId="{968A47DE-EFF5-1C40-8CB4-D195839F691E}">
      <dgm:prSet/>
      <dgm:spPr/>
      <dgm:t>
        <a:bodyPr/>
        <a:lstStyle/>
        <a:p>
          <a:endParaRPr lang="en-US"/>
        </a:p>
      </dgm:t>
    </dgm:pt>
    <dgm:pt modelId="{2BD0B46B-5C2A-F641-BC9B-53AC1255FBD1}" type="sibTrans" cxnId="{968A47DE-EFF5-1C40-8CB4-D195839F691E}">
      <dgm:prSet/>
      <dgm:spPr/>
      <dgm:t>
        <a:bodyPr/>
        <a:lstStyle/>
        <a:p>
          <a:endParaRPr lang="en-US"/>
        </a:p>
      </dgm:t>
    </dgm:pt>
    <dgm:pt modelId="{2E0830C8-435D-0242-A6C7-5D7E434AAF97}">
      <dgm:prSet phldrT="[Text]"/>
      <dgm:spPr/>
      <dgm:t>
        <a:bodyPr/>
        <a:lstStyle/>
        <a:p>
          <a:r>
            <a:rPr lang="en-US" dirty="0"/>
            <a:t>Autocrine</a:t>
          </a:r>
        </a:p>
      </dgm:t>
    </dgm:pt>
    <dgm:pt modelId="{BA5E372F-68C3-644A-B953-43C3F1E5FD6C}" type="parTrans" cxnId="{0CDF6A03-7A4E-2049-8289-169F801B40B6}">
      <dgm:prSet/>
      <dgm:spPr/>
      <dgm:t>
        <a:bodyPr/>
        <a:lstStyle/>
        <a:p>
          <a:endParaRPr lang="en-US"/>
        </a:p>
      </dgm:t>
    </dgm:pt>
    <dgm:pt modelId="{9A7F4E14-F9C8-8340-82E0-4979479C0E6A}" type="sibTrans" cxnId="{0CDF6A03-7A4E-2049-8289-169F801B40B6}">
      <dgm:prSet/>
      <dgm:spPr/>
      <dgm:t>
        <a:bodyPr/>
        <a:lstStyle/>
        <a:p>
          <a:endParaRPr lang="en-US"/>
        </a:p>
      </dgm:t>
    </dgm:pt>
    <dgm:pt modelId="{D5C0DC48-1000-F440-9830-041A70BBA3E9}">
      <dgm:prSet phldrT="[Text]"/>
      <dgm:spPr/>
      <dgm:t>
        <a:bodyPr/>
        <a:lstStyle/>
        <a:p>
          <a:r>
            <a:rPr lang="en-US" dirty="0"/>
            <a:t>Hormones</a:t>
          </a:r>
        </a:p>
      </dgm:t>
    </dgm:pt>
    <dgm:pt modelId="{073AFE0F-3384-CC45-B786-D27DEB247589}" type="parTrans" cxnId="{E11A3A27-9D33-E643-90DE-1DCC4978F334}">
      <dgm:prSet/>
      <dgm:spPr/>
      <dgm:t>
        <a:bodyPr/>
        <a:lstStyle/>
        <a:p>
          <a:endParaRPr lang="en-US"/>
        </a:p>
      </dgm:t>
    </dgm:pt>
    <dgm:pt modelId="{0755E8AC-53D2-1241-B50F-ACCE6C767F29}" type="sibTrans" cxnId="{E11A3A27-9D33-E643-90DE-1DCC4978F334}">
      <dgm:prSet/>
      <dgm:spPr/>
      <dgm:t>
        <a:bodyPr/>
        <a:lstStyle/>
        <a:p>
          <a:endParaRPr lang="en-US"/>
        </a:p>
      </dgm:t>
    </dgm:pt>
    <dgm:pt modelId="{0522A5BF-E99C-014C-8AFF-96E9CF576242}">
      <dgm:prSet phldrT="[Text]"/>
      <dgm:spPr/>
      <dgm:t>
        <a:bodyPr/>
        <a:lstStyle/>
        <a:p>
          <a:r>
            <a:rPr lang="en-US" dirty="0"/>
            <a:t>Example Prostaglandin</a:t>
          </a:r>
        </a:p>
      </dgm:t>
    </dgm:pt>
    <dgm:pt modelId="{7862435A-4264-C848-AD2F-B9CA36F28E73}" type="parTrans" cxnId="{3BF078B1-4279-2649-A9F0-0E2EF33F37CC}">
      <dgm:prSet/>
      <dgm:spPr/>
      <dgm:t>
        <a:bodyPr/>
        <a:lstStyle/>
        <a:p>
          <a:endParaRPr lang="en-US"/>
        </a:p>
      </dgm:t>
    </dgm:pt>
    <dgm:pt modelId="{3FA18AB3-C34F-CF4D-9863-73022F7B4C4F}" type="sibTrans" cxnId="{3BF078B1-4279-2649-A9F0-0E2EF33F37CC}">
      <dgm:prSet/>
      <dgm:spPr/>
      <dgm:t>
        <a:bodyPr/>
        <a:lstStyle/>
        <a:p>
          <a:endParaRPr lang="en-US"/>
        </a:p>
      </dgm:t>
    </dgm:pt>
    <dgm:pt modelId="{21BCF295-5795-164B-B76A-7DB0DCD7981F}">
      <dgm:prSet phldrT="[Text]"/>
      <dgm:spPr/>
      <dgm:t>
        <a:bodyPr/>
        <a:lstStyle/>
        <a:p>
          <a:r>
            <a:rPr lang="en-US" dirty="0"/>
            <a:t>Example Interleukin</a:t>
          </a:r>
        </a:p>
      </dgm:t>
    </dgm:pt>
    <dgm:pt modelId="{3AA94ACC-3078-6B4D-86A2-2FE69C2A4EA0}" type="parTrans" cxnId="{7B2B7EC2-00E0-6448-A319-5B53D3E75ACE}">
      <dgm:prSet/>
      <dgm:spPr/>
      <dgm:t>
        <a:bodyPr/>
        <a:lstStyle/>
        <a:p>
          <a:endParaRPr lang="en-US"/>
        </a:p>
      </dgm:t>
    </dgm:pt>
    <dgm:pt modelId="{3ED13521-D3BE-4A44-A8FA-3B15B430667C}" type="sibTrans" cxnId="{7B2B7EC2-00E0-6448-A319-5B53D3E75ACE}">
      <dgm:prSet/>
      <dgm:spPr/>
      <dgm:t>
        <a:bodyPr/>
        <a:lstStyle/>
        <a:p>
          <a:endParaRPr lang="en-US"/>
        </a:p>
      </dgm:t>
    </dgm:pt>
    <dgm:pt modelId="{C9E7CE17-6CAA-6141-A1D5-1E45DE8703CD}">
      <dgm:prSet phldrT="[Text]"/>
      <dgm:spPr/>
      <dgm:t>
        <a:bodyPr/>
        <a:lstStyle/>
        <a:p>
          <a:r>
            <a:rPr lang="en-US" dirty="0"/>
            <a:t>Example        Insulin</a:t>
          </a:r>
        </a:p>
        <a:p>
          <a:r>
            <a:rPr lang="en-US" dirty="0"/>
            <a:t>	</a:t>
          </a:r>
        </a:p>
      </dgm:t>
    </dgm:pt>
    <dgm:pt modelId="{1BC4ACC8-90B7-0D49-BDE3-FC59094E9BD7}" type="parTrans" cxnId="{AB5FB2E0-0BBA-BF44-A779-066D39CFC382}">
      <dgm:prSet/>
      <dgm:spPr/>
      <dgm:t>
        <a:bodyPr/>
        <a:lstStyle/>
        <a:p>
          <a:endParaRPr lang="en-US"/>
        </a:p>
      </dgm:t>
    </dgm:pt>
    <dgm:pt modelId="{65AD6F25-177C-414D-9438-63F1798EAC38}" type="sibTrans" cxnId="{AB5FB2E0-0BBA-BF44-A779-066D39CFC382}">
      <dgm:prSet/>
      <dgm:spPr/>
      <dgm:t>
        <a:bodyPr/>
        <a:lstStyle/>
        <a:p>
          <a:endParaRPr lang="en-US"/>
        </a:p>
      </dgm:t>
    </dgm:pt>
    <dgm:pt modelId="{2273D48B-A74D-8748-9CF7-8265CDE95ED4}" type="pres">
      <dgm:prSet presAssocID="{6F211D39-0D55-2B46-9C05-1497310B0C39}" presName="hierChild1" presStyleCnt="0">
        <dgm:presLayoutVars>
          <dgm:chPref val="1"/>
          <dgm:dir/>
          <dgm:animOne val="branch"/>
          <dgm:animLvl val="lvl"/>
          <dgm:resizeHandles/>
        </dgm:presLayoutVars>
      </dgm:prSet>
      <dgm:spPr/>
    </dgm:pt>
    <dgm:pt modelId="{DD09FB6F-CC0A-8940-8E7B-91F7706EF090}" type="pres">
      <dgm:prSet presAssocID="{87854E2D-2379-2946-84DA-3F6D82F6E468}" presName="hierRoot1" presStyleCnt="0"/>
      <dgm:spPr/>
    </dgm:pt>
    <dgm:pt modelId="{C9961FC2-18F0-1542-B8A1-0107B25FB285}" type="pres">
      <dgm:prSet presAssocID="{87854E2D-2379-2946-84DA-3F6D82F6E468}" presName="composite" presStyleCnt="0"/>
      <dgm:spPr/>
    </dgm:pt>
    <dgm:pt modelId="{E3BD6416-31CC-FE4B-A70F-FA05FF11F300}" type="pres">
      <dgm:prSet presAssocID="{87854E2D-2379-2946-84DA-3F6D82F6E468}" presName="background" presStyleLbl="node0" presStyleIdx="0" presStyleCnt="1"/>
      <dgm:spPr>
        <a:solidFill>
          <a:schemeClr val="accent4">
            <a:lumMod val="75000"/>
          </a:schemeClr>
        </a:solidFill>
      </dgm:spPr>
    </dgm:pt>
    <dgm:pt modelId="{40B1D425-8BA7-8A45-B91B-C08DEAC68D69}" type="pres">
      <dgm:prSet presAssocID="{87854E2D-2379-2946-84DA-3F6D82F6E468}" presName="text" presStyleLbl="fgAcc0" presStyleIdx="0" presStyleCnt="1">
        <dgm:presLayoutVars>
          <dgm:chPref val="3"/>
        </dgm:presLayoutVars>
      </dgm:prSet>
      <dgm:spPr/>
    </dgm:pt>
    <dgm:pt modelId="{602E8F54-64B3-734D-A67D-220A44CC7152}" type="pres">
      <dgm:prSet presAssocID="{87854E2D-2379-2946-84DA-3F6D82F6E468}" presName="hierChild2" presStyleCnt="0"/>
      <dgm:spPr/>
    </dgm:pt>
    <dgm:pt modelId="{140F1037-6E81-C14D-830C-A1CA4505E427}" type="pres">
      <dgm:prSet presAssocID="{785F0594-82C0-1C45-849E-B7D08BEBB80E}" presName="Name10" presStyleLbl="parChTrans1D2" presStyleIdx="0" presStyleCnt="2"/>
      <dgm:spPr/>
    </dgm:pt>
    <dgm:pt modelId="{20ACA047-C53C-4644-8A56-CC12DD44A704}" type="pres">
      <dgm:prSet presAssocID="{66692E66-CF87-6B4C-BD80-C2680ED91C0C}" presName="hierRoot2" presStyleCnt="0"/>
      <dgm:spPr/>
    </dgm:pt>
    <dgm:pt modelId="{407E96C4-B7EE-8240-8C2C-3D717F71C835}" type="pres">
      <dgm:prSet presAssocID="{66692E66-CF87-6B4C-BD80-C2680ED91C0C}" presName="composite2" presStyleCnt="0"/>
      <dgm:spPr/>
    </dgm:pt>
    <dgm:pt modelId="{24346957-64D9-F748-BCBE-C5C126635242}" type="pres">
      <dgm:prSet presAssocID="{66692E66-CF87-6B4C-BD80-C2680ED91C0C}" presName="background2" presStyleLbl="node2" presStyleIdx="0" presStyleCnt="2"/>
      <dgm:spPr>
        <a:solidFill>
          <a:schemeClr val="accent4">
            <a:lumMod val="75000"/>
          </a:schemeClr>
        </a:solidFill>
      </dgm:spPr>
    </dgm:pt>
    <dgm:pt modelId="{0F443B88-A506-BB43-BC02-C8034D9D3364}" type="pres">
      <dgm:prSet presAssocID="{66692E66-CF87-6B4C-BD80-C2680ED91C0C}" presName="text2" presStyleLbl="fgAcc2" presStyleIdx="0" presStyleCnt="2">
        <dgm:presLayoutVars>
          <dgm:chPref val="3"/>
        </dgm:presLayoutVars>
      </dgm:prSet>
      <dgm:spPr/>
    </dgm:pt>
    <dgm:pt modelId="{ABDFED08-ABE7-EF4F-9C42-418CDAD8D136}" type="pres">
      <dgm:prSet presAssocID="{66692E66-CF87-6B4C-BD80-C2680ED91C0C}" presName="hierChild3" presStyleCnt="0"/>
      <dgm:spPr/>
    </dgm:pt>
    <dgm:pt modelId="{FD1C794D-AB46-894D-8E0B-46D5C6BA5028}" type="pres">
      <dgm:prSet presAssocID="{D0B3C3BB-E8C8-014E-B0C9-38A9762574F0}" presName="Name17" presStyleLbl="parChTrans1D3" presStyleIdx="0" presStyleCnt="3"/>
      <dgm:spPr/>
    </dgm:pt>
    <dgm:pt modelId="{C2936996-7E08-8849-9C3A-2A1A43203257}" type="pres">
      <dgm:prSet presAssocID="{3BDB9725-C7A3-BB4F-8598-3A94C76EF36C}" presName="hierRoot3" presStyleCnt="0"/>
      <dgm:spPr/>
    </dgm:pt>
    <dgm:pt modelId="{63293C0A-B3BE-D340-A59D-7F619C5BECFC}" type="pres">
      <dgm:prSet presAssocID="{3BDB9725-C7A3-BB4F-8598-3A94C76EF36C}" presName="composite3" presStyleCnt="0"/>
      <dgm:spPr/>
    </dgm:pt>
    <dgm:pt modelId="{3F046FEF-0186-BF49-AAE9-4FAD93F40816}" type="pres">
      <dgm:prSet presAssocID="{3BDB9725-C7A3-BB4F-8598-3A94C76EF36C}" presName="background3" presStyleLbl="node3" presStyleIdx="0" presStyleCnt="3"/>
      <dgm:spPr>
        <a:solidFill>
          <a:schemeClr val="accent4">
            <a:lumMod val="75000"/>
          </a:schemeClr>
        </a:solidFill>
      </dgm:spPr>
    </dgm:pt>
    <dgm:pt modelId="{97C77799-5E12-2147-82FF-DE6FE0E0678D}" type="pres">
      <dgm:prSet presAssocID="{3BDB9725-C7A3-BB4F-8598-3A94C76EF36C}" presName="text3" presStyleLbl="fgAcc3" presStyleIdx="0" presStyleCnt="3">
        <dgm:presLayoutVars>
          <dgm:chPref val="3"/>
        </dgm:presLayoutVars>
      </dgm:prSet>
      <dgm:spPr/>
    </dgm:pt>
    <dgm:pt modelId="{649B4CEB-7C2A-5646-A7F5-39B73658F0EA}" type="pres">
      <dgm:prSet presAssocID="{3BDB9725-C7A3-BB4F-8598-3A94C76EF36C}" presName="hierChild4" presStyleCnt="0"/>
      <dgm:spPr/>
    </dgm:pt>
    <dgm:pt modelId="{DF178C72-BE24-F346-941C-46203FA3083F}" type="pres">
      <dgm:prSet presAssocID="{7862435A-4264-C848-AD2F-B9CA36F28E73}" presName="Name23" presStyleLbl="parChTrans1D4" presStyleIdx="0" presStyleCnt="3"/>
      <dgm:spPr/>
    </dgm:pt>
    <dgm:pt modelId="{13FCAB0C-1A2D-0B45-934A-7F7FA194AF7B}" type="pres">
      <dgm:prSet presAssocID="{0522A5BF-E99C-014C-8AFF-96E9CF576242}" presName="hierRoot4" presStyleCnt="0"/>
      <dgm:spPr/>
    </dgm:pt>
    <dgm:pt modelId="{9F459CE6-ACCE-684C-9098-8E8A000AE1E2}" type="pres">
      <dgm:prSet presAssocID="{0522A5BF-E99C-014C-8AFF-96E9CF576242}" presName="composite4" presStyleCnt="0"/>
      <dgm:spPr/>
    </dgm:pt>
    <dgm:pt modelId="{FD3DBF98-125A-814E-9DBB-42FE344CE143}" type="pres">
      <dgm:prSet presAssocID="{0522A5BF-E99C-014C-8AFF-96E9CF576242}" presName="background4" presStyleLbl="node4" presStyleIdx="0" presStyleCnt="3"/>
      <dgm:spPr>
        <a:solidFill>
          <a:schemeClr val="accent4">
            <a:lumMod val="75000"/>
          </a:schemeClr>
        </a:solidFill>
      </dgm:spPr>
    </dgm:pt>
    <dgm:pt modelId="{E7283F71-4AA2-7342-889B-B802D4F9C4DD}" type="pres">
      <dgm:prSet presAssocID="{0522A5BF-E99C-014C-8AFF-96E9CF576242}" presName="text4" presStyleLbl="fgAcc4" presStyleIdx="0" presStyleCnt="3">
        <dgm:presLayoutVars>
          <dgm:chPref val="3"/>
        </dgm:presLayoutVars>
      </dgm:prSet>
      <dgm:spPr/>
    </dgm:pt>
    <dgm:pt modelId="{731D3EA8-A217-B74C-9A6A-C093DD351E2B}" type="pres">
      <dgm:prSet presAssocID="{0522A5BF-E99C-014C-8AFF-96E9CF576242}" presName="hierChild5" presStyleCnt="0"/>
      <dgm:spPr/>
    </dgm:pt>
    <dgm:pt modelId="{1F82B982-FE62-AC40-8199-B33D2873D614}" type="pres">
      <dgm:prSet presAssocID="{BA5E372F-68C3-644A-B953-43C3F1E5FD6C}" presName="Name17" presStyleLbl="parChTrans1D3" presStyleIdx="1" presStyleCnt="3"/>
      <dgm:spPr/>
    </dgm:pt>
    <dgm:pt modelId="{B55F3CF7-4709-E540-BD10-B86CF1956D92}" type="pres">
      <dgm:prSet presAssocID="{2E0830C8-435D-0242-A6C7-5D7E434AAF97}" presName="hierRoot3" presStyleCnt="0"/>
      <dgm:spPr/>
    </dgm:pt>
    <dgm:pt modelId="{9594E42E-7ABE-3541-B65D-09D4FEDEA355}" type="pres">
      <dgm:prSet presAssocID="{2E0830C8-435D-0242-A6C7-5D7E434AAF97}" presName="composite3" presStyleCnt="0"/>
      <dgm:spPr/>
    </dgm:pt>
    <dgm:pt modelId="{4891926A-29BC-B844-A89C-B5CBF83AC64D}" type="pres">
      <dgm:prSet presAssocID="{2E0830C8-435D-0242-A6C7-5D7E434AAF97}" presName="background3" presStyleLbl="node3" presStyleIdx="1" presStyleCnt="3"/>
      <dgm:spPr>
        <a:solidFill>
          <a:schemeClr val="accent4">
            <a:lumMod val="75000"/>
          </a:schemeClr>
        </a:solidFill>
      </dgm:spPr>
    </dgm:pt>
    <dgm:pt modelId="{BE70D31A-2FB0-564E-BAD5-990D7A5CD1D3}" type="pres">
      <dgm:prSet presAssocID="{2E0830C8-435D-0242-A6C7-5D7E434AAF97}" presName="text3" presStyleLbl="fgAcc3" presStyleIdx="1" presStyleCnt="3">
        <dgm:presLayoutVars>
          <dgm:chPref val="3"/>
        </dgm:presLayoutVars>
      </dgm:prSet>
      <dgm:spPr/>
    </dgm:pt>
    <dgm:pt modelId="{54170521-0D3B-E843-B627-CBD0504CB86B}" type="pres">
      <dgm:prSet presAssocID="{2E0830C8-435D-0242-A6C7-5D7E434AAF97}" presName="hierChild4" presStyleCnt="0"/>
      <dgm:spPr/>
    </dgm:pt>
    <dgm:pt modelId="{531F3941-5AAA-3246-B156-8DC48D1BE175}" type="pres">
      <dgm:prSet presAssocID="{3AA94ACC-3078-6B4D-86A2-2FE69C2A4EA0}" presName="Name23" presStyleLbl="parChTrans1D4" presStyleIdx="1" presStyleCnt="3"/>
      <dgm:spPr/>
    </dgm:pt>
    <dgm:pt modelId="{83376DCB-7F55-6748-8EDB-3C3C187FD025}" type="pres">
      <dgm:prSet presAssocID="{21BCF295-5795-164B-B76A-7DB0DCD7981F}" presName="hierRoot4" presStyleCnt="0"/>
      <dgm:spPr/>
    </dgm:pt>
    <dgm:pt modelId="{E5643D88-AFBD-2D4D-BAB6-753CD850E9EF}" type="pres">
      <dgm:prSet presAssocID="{21BCF295-5795-164B-B76A-7DB0DCD7981F}" presName="composite4" presStyleCnt="0"/>
      <dgm:spPr/>
    </dgm:pt>
    <dgm:pt modelId="{C450B865-1B81-244C-941B-EC73BA497E4D}" type="pres">
      <dgm:prSet presAssocID="{21BCF295-5795-164B-B76A-7DB0DCD7981F}" presName="background4" presStyleLbl="node4" presStyleIdx="1" presStyleCnt="3"/>
      <dgm:spPr>
        <a:solidFill>
          <a:schemeClr val="accent4">
            <a:lumMod val="75000"/>
          </a:schemeClr>
        </a:solidFill>
      </dgm:spPr>
    </dgm:pt>
    <dgm:pt modelId="{2C5236B8-8031-A341-A567-CAC85C973077}" type="pres">
      <dgm:prSet presAssocID="{21BCF295-5795-164B-B76A-7DB0DCD7981F}" presName="text4" presStyleLbl="fgAcc4" presStyleIdx="1" presStyleCnt="3">
        <dgm:presLayoutVars>
          <dgm:chPref val="3"/>
        </dgm:presLayoutVars>
      </dgm:prSet>
      <dgm:spPr/>
    </dgm:pt>
    <dgm:pt modelId="{516C5C00-355A-2E4E-9840-BF2119BE048E}" type="pres">
      <dgm:prSet presAssocID="{21BCF295-5795-164B-B76A-7DB0DCD7981F}" presName="hierChild5" presStyleCnt="0"/>
      <dgm:spPr/>
    </dgm:pt>
    <dgm:pt modelId="{ACEB6283-1513-FE41-AB4B-C5C77578EE0B}" type="pres">
      <dgm:prSet presAssocID="{603410C3-AB9C-CA49-B545-DD033DB59AFA}" presName="Name10" presStyleLbl="parChTrans1D2" presStyleIdx="1" presStyleCnt="2"/>
      <dgm:spPr/>
    </dgm:pt>
    <dgm:pt modelId="{6538DEC7-D2D3-6E40-95D3-52C19AF6B194}" type="pres">
      <dgm:prSet presAssocID="{BEDCCFD5-2D20-314E-8571-52490249B529}" presName="hierRoot2" presStyleCnt="0"/>
      <dgm:spPr/>
    </dgm:pt>
    <dgm:pt modelId="{0809A816-8EAF-C940-A0E5-8A8CDBA46EA0}" type="pres">
      <dgm:prSet presAssocID="{BEDCCFD5-2D20-314E-8571-52490249B529}" presName="composite2" presStyleCnt="0"/>
      <dgm:spPr/>
    </dgm:pt>
    <dgm:pt modelId="{0D994728-C512-7945-9CA1-F3241D03A021}" type="pres">
      <dgm:prSet presAssocID="{BEDCCFD5-2D20-314E-8571-52490249B529}" presName="background2" presStyleLbl="node2" presStyleIdx="1" presStyleCnt="2"/>
      <dgm:spPr>
        <a:solidFill>
          <a:schemeClr val="accent4">
            <a:lumMod val="75000"/>
          </a:schemeClr>
        </a:solidFill>
      </dgm:spPr>
    </dgm:pt>
    <dgm:pt modelId="{236A1A60-3CAB-4444-9CFF-7D6D91C25F3F}" type="pres">
      <dgm:prSet presAssocID="{BEDCCFD5-2D20-314E-8571-52490249B529}" presName="text2" presStyleLbl="fgAcc2" presStyleIdx="1" presStyleCnt="2">
        <dgm:presLayoutVars>
          <dgm:chPref val="3"/>
        </dgm:presLayoutVars>
      </dgm:prSet>
      <dgm:spPr/>
    </dgm:pt>
    <dgm:pt modelId="{01BBBFC1-52AC-7D44-A5C2-0CEFE57208A2}" type="pres">
      <dgm:prSet presAssocID="{BEDCCFD5-2D20-314E-8571-52490249B529}" presName="hierChild3" presStyleCnt="0"/>
      <dgm:spPr/>
    </dgm:pt>
    <dgm:pt modelId="{A6C9C1D6-572B-0D43-A762-A6CCD2F8671C}" type="pres">
      <dgm:prSet presAssocID="{073AFE0F-3384-CC45-B786-D27DEB247589}" presName="Name17" presStyleLbl="parChTrans1D3" presStyleIdx="2" presStyleCnt="3"/>
      <dgm:spPr/>
    </dgm:pt>
    <dgm:pt modelId="{C7CE26E8-8BD9-584F-9F03-7FD6D1BCF9EC}" type="pres">
      <dgm:prSet presAssocID="{D5C0DC48-1000-F440-9830-041A70BBA3E9}" presName="hierRoot3" presStyleCnt="0"/>
      <dgm:spPr/>
    </dgm:pt>
    <dgm:pt modelId="{7A0B6796-CE42-DE4F-B91A-DC56A8040872}" type="pres">
      <dgm:prSet presAssocID="{D5C0DC48-1000-F440-9830-041A70BBA3E9}" presName="composite3" presStyleCnt="0"/>
      <dgm:spPr/>
    </dgm:pt>
    <dgm:pt modelId="{1D7E21B9-BF81-8F4F-BAC4-D47F29B51D28}" type="pres">
      <dgm:prSet presAssocID="{D5C0DC48-1000-F440-9830-041A70BBA3E9}" presName="background3" presStyleLbl="node3" presStyleIdx="2" presStyleCnt="3"/>
      <dgm:spPr>
        <a:solidFill>
          <a:schemeClr val="accent4">
            <a:lumMod val="75000"/>
          </a:schemeClr>
        </a:solidFill>
      </dgm:spPr>
    </dgm:pt>
    <dgm:pt modelId="{AB3CE004-B9FB-BC4F-8EC6-0EDD922D9C2E}" type="pres">
      <dgm:prSet presAssocID="{D5C0DC48-1000-F440-9830-041A70BBA3E9}" presName="text3" presStyleLbl="fgAcc3" presStyleIdx="2" presStyleCnt="3">
        <dgm:presLayoutVars>
          <dgm:chPref val="3"/>
        </dgm:presLayoutVars>
      </dgm:prSet>
      <dgm:spPr/>
    </dgm:pt>
    <dgm:pt modelId="{F9F04172-AF3A-FF45-B556-717FE439955C}" type="pres">
      <dgm:prSet presAssocID="{D5C0DC48-1000-F440-9830-041A70BBA3E9}" presName="hierChild4" presStyleCnt="0"/>
      <dgm:spPr/>
    </dgm:pt>
    <dgm:pt modelId="{4688C4B6-BE97-6748-ACFC-15FFC7242C3A}" type="pres">
      <dgm:prSet presAssocID="{1BC4ACC8-90B7-0D49-BDE3-FC59094E9BD7}" presName="Name23" presStyleLbl="parChTrans1D4" presStyleIdx="2" presStyleCnt="3"/>
      <dgm:spPr/>
    </dgm:pt>
    <dgm:pt modelId="{C9EB2255-2DD5-344F-ABA9-EB2E4701B423}" type="pres">
      <dgm:prSet presAssocID="{C9E7CE17-6CAA-6141-A1D5-1E45DE8703CD}" presName="hierRoot4" presStyleCnt="0"/>
      <dgm:spPr/>
    </dgm:pt>
    <dgm:pt modelId="{2897DB26-F1B5-DA41-95F9-6859590BD9C4}" type="pres">
      <dgm:prSet presAssocID="{C9E7CE17-6CAA-6141-A1D5-1E45DE8703CD}" presName="composite4" presStyleCnt="0"/>
      <dgm:spPr/>
    </dgm:pt>
    <dgm:pt modelId="{0323AE5E-1057-5441-96A0-457241247D85}" type="pres">
      <dgm:prSet presAssocID="{C9E7CE17-6CAA-6141-A1D5-1E45DE8703CD}" presName="background4" presStyleLbl="node4" presStyleIdx="2" presStyleCnt="3"/>
      <dgm:spPr>
        <a:solidFill>
          <a:schemeClr val="accent4">
            <a:lumMod val="75000"/>
          </a:schemeClr>
        </a:solidFill>
      </dgm:spPr>
    </dgm:pt>
    <dgm:pt modelId="{D8F77F36-9976-0B46-A6FF-BEC85E2A1274}" type="pres">
      <dgm:prSet presAssocID="{C9E7CE17-6CAA-6141-A1D5-1E45DE8703CD}" presName="text4" presStyleLbl="fgAcc4" presStyleIdx="2" presStyleCnt="3">
        <dgm:presLayoutVars>
          <dgm:chPref val="3"/>
        </dgm:presLayoutVars>
      </dgm:prSet>
      <dgm:spPr/>
    </dgm:pt>
    <dgm:pt modelId="{3CD61797-919B-FA4F-96F7-FBF7B5DD2C47}" type="pres">
      <dgm:prSet presAssocID="{C9E7CE17-6CAA-6141-A1D5-1E45DE8703CD}" presName="hierChild5" presStyleCnt="0"/>
      <dgm:spPr/>
    </dgm:pt>
  </dgm:ptLst>
  <dgm:cxnLst>
    <dgm:cxn modelId="{50C3C502-480A-5948-8124-617BC28A3E91}" type="presOf" srcId="{87854E2D-2379-2946-84DA-3F6D82F6E468}" destId="{40B1D425-8BA7-8A45-B91B-C08DEAC68D69}" srcOrd="0" destOrd="0" presId="urn:microsoft.com/office/officeart/2005/8/layout/hierarchy1"/>
    <dgm:cxn modelId="{0CDF6A03-7A4E-2049-8289-169F801B40B6}" srcId="{66692E66-CF87-6B4C-BD80-C2680ED91C0C}" destId="{2E0830C8-435D-0242-A6C7-5D7E434AAF97}" srcOrd="1" destOrd="0" parTransId="{BA5E372F-68C3-644A-B953-43C3F1E5FD6C}" sibTransId="{9A7F4E14-F9C8-8340-82E0-4979479C0E6A}"/>
    <dgm:cxn modelId="{DF35740A-FC53-CB43-AE7B-7A91892B62A6}" type="presOf" srcId="{3BDB9725-C7A3-BB4F-8598-3A94C76EF36C}" destId="{97C77799-5E12-2147-82FF-DE6FE0E0678D}" srcOrd="0" destOrd="0" presId="urn:microsoft.com/office/officeart/2005/8/layout/hierarchy1"/>
    <dgm:cxn modelId="{F659300D-EFC7-9246-BFFF-F5C1463E87E5}" type="presOf" srcId="{3AA94ACC-3078-6B4D-86A2-2FE69C2A4EA0}" destId="{531F3941-5AAA-3246-B156-8DC48D1BE175}" srcOrd="0" destOrd="0" presId="urn:microsoft.com/office/officeart/2005/8/layout/hierarchy1"/>
    <dgm:cxn modelId="{85400511-7936-6E4D-916A-833BC908FE01}" type="presOf" srcId="{D5C0DC48-1000-F440-9830-041A70BBA3E9}" destId="{AB3CE004-B9FB-BC4F-8EC6-0EDD922D9C2E}" srcOrd="0" destOrd="0" presId="urn:microsoft.com/office/officeart/2005/8/layout/hierarchy1"/>
    <dgm:cxn modelId="{07F56420-BC98-D243-9BA6-4098D3B9C9C3}" srcId="{6F211D39-0D55-2B46-9C05-1497310B0C39}" destId="{87854E2D-2379-2946-84DA-3F6D82F6E468}" srcOrd="0" destOrd="0" parTransId="{A73A0874-0A8E-8244-BA96-78570E19414A}" sibTransId="{F10B1F7A-D272-6347-A3C3-90EB0C60F1A5}"/>
    <dgm:cxn modelId="{EAA4B120-74E3-E14B-8C1E-4D49A94D9EBB}" type="presOf" srcId="{2E0830C8-435D-0242-A6C7-5D7E434AAF97}" destId="{BE70D31A-2FB0-564E-BAD5-990D7A5CD1D3}" srcOrd="0" destOrd="0" presId="urn:microsoft.com/office/officeart/2005/8/layout/hierarchy1"/>
    <dgm:cxn modelId="{DE7CE424-98D2-DD45-ABFC-CA55788B7903}" type="presOf" srcId="{C9E7CE17-6CAA-6141-A1D5-1E45DE8703CD}" destId="{D8F77F36-9976-0B46-A6FF-BEC85E2A1274}" srcOrd="0" destOrd="0" presId="urn:microsoft.com/office/officeart/2005/8/layout/hierarchy1"/>
    <dgm:cxn modelId="{E11A3A27-9D33-E643-90DE-1DCC4978F334}" srcId="{BEDCCFD5-2D20-314E-8571-52490249B529}" destId="{D5C0DC48-1000-F440-9830-041A70BBA3E9}" srcOrd="0" destOrd="0" parTransId="{073AFE0F-3384-CC45-B786-D27DEB247589}" sibTransId="{0755E8AC-53D2-1241-B50F-ACCE6C767F29}"/>
    <dgm:cxn modelId="{903AD835-9235-A849-8817-D220C6C82993}" type="presOf" srcId="{D0B3C3BB-E8C8-014E-B0C9-38A9762574F0}" destId="{FD1C794D-AB46-894D-8E0B-46D5C6BA5028}" srcOrd="0" destOrd="0" presId="urn:microsoft.com/office/officeart/2005/8/layout/hierarchy1"/>
    <dgm:cxn modelId="{55CF6867-23F1-AA46-9E67-387B76929843}" type="presOf" srcId="{6F211D39-0D55-2B46-9C05-1497310B0C39}" destId="{2273D48B-A74D-8748-9CF7-8265CDE95ED4}" srcOrd="0" destOrd="0" presId="urn:microsoft.com/office/officeart/2005/8/layout/hierarchy1"/>
    <dgm:cxn modelId="{41AC2D6E-BC87-F94C-91C2-63D99008824B}" type="presOf" srcId="{21BCF295-5795-164B-B76A-7DB0DCD7981F}" destId="{2C5236B8-8031-A341-A567-CAC85C973077}" srcOrd="0" destOrd="0" presId="urn:microsoft.com/office/officeart/2005/8/layout/hierarchy1"/>
    <dgm:cxn modelId="{38931451-8F05-FC4C-A0BD-E4460EFC689E}" type="presOf" srcId="{BEDCCFD5-2D20-314E-8571-52490249B529}" destId="{236A1A60-3CAB-4444-9CFF-7D6D91C25F3F}" srcOrd="0" destOrd="0" presId="urn:microsoft.com/office/officeart/2005/8/layout/hierarchy1"/>
    <dgm:cxn modelId="{2E8E307D-9D4B-C844-82BF-C91E6D053D33}" srcId="{87854E2D-2379-2946-84DA-3F6D82F6E468}" destId="{66692E66-CF87-6B4C-BD80-C2680ED91C0C}" srcOrd="0" destOrd="0" parTransId="{785F0594-82C0-1C45-849E-B7D08BEBB80E}" sibTransId="{D1D1CC30-8300-774B-8C35-931FF5E3BF1B}"/>
    <dgm:cxn modelId="{DF722A7F-C12E-C340-B425-0788D17DA51A}" type="presOf" srcId="{073AFE0F-3384-CC45-B786-D27DEB247589}" destId="{A6C9C1D6-572B-0D43-A762-A6CCD2F8671C}" srcOrd="0" destOrd="0" presId="urn:microsoft.com/office/officeart/2005/8/layout/hierarchy1"/>
    <dgm:cxn modelId="{20A19E9A-07AA-4F44-A10E-795AF98BB337}" type="presOf" srcId="{BA5E372F-68C3-644A-B953-43C3F1E5FD6C}" destId="{1F82B982-FE62-AC40-8199-B33D2873D614}" srcOrd="0" destOrd="0" presId="urn:microsoft.com/office/officeart/2005/8/layout/hierarchy1"/>
    <dgm:cxn modelId="{4999D2A6-445F-2E4D-BE80-F1B740BCAB5F}" type="presOf" srcId="{785F0594-82C0-1C45-849E-B7D08BEBB80E}" destId="{140F1037-6E81-C14D-830C-A1CA4505E427}" srcOrd="0" destOrd="0" presId="urn:microsoft.com/office/officeart/2005/8/layout/hierarchy1"/>
    <dgm:cxn modelId="{241FF9AF-6C6B-B446-B1F2-DA7ECC5C9C4B}" type="presOf" srcId="{603410C3-AB9C-CA49-B545-DD033DB59AFA}" destId="{ACEB6283-1513-FE41-AB4B-C5C77578EE0B}" srcOrd="0" destOrd="0" presId="urn:microsoft.com/office/officeart/2005/8/layout/hierarchy1"/>
    <dgm:cxn modelId="{3BF078B1-4279-2649-A9F0-0E2EF33F37CC}" srcId="{3BDB9725-C7A3-BB4F-8598-3A94C76EF36C}" destId="{0522A5BF-E99C-014C-8AFF-96E9CF576242}" srcOrd="0" destOrd="0" parTransId="{7862435A-4264-C848-AD2F-B9CA36F28E73}" sibTransId="{3FA18AB3-C34F-CF4D-9863-73022F7B4C4F}"/>
    <dgm:cxn modelId="{4C6919B4-8F47-9048-B10B-2CF742ECC76E}" type="presOf" srcId="{1BC4ACC8-90B7-0D49-BDE3-FC59094E9BD7}" destId="{4688C4B6-BE97-6748-ACFC-15FFC7242C3A}" srcOrd="0" destOrd="0" presId="urn:microsoft.com/office/officeart/2005/8/layout/hierarchy1"/>
    <dgm:cxn modelId="{7B2B7EC2-00E0-6448-A319-5B53D3E75ACE}" srcId="{2E0830C8-435D-0242-A6C7-5D7E434AAF97}" destId="{21BCF295-5795-164B-B76A-7DB0DCD7981F}" srcOrd="0" destOrd="0" parTransId="{3AA94ACC-3078-6B4D-86A2-2FE69C2A4EA0}" sibTransId="{3ED13521-D3BE-4A44-A8FA-3B15B430667C}"/>
    <dgm:cxn modelId="{57C655C4-D4F1-8B4E-9E0D-E2FA0446708A}" type="presOf" srcId="{7862435A-4264-C848-AD2F-B9CA36F28E73}" destId="{DF178C72-BE24-F346-941C-46203FA3083F}" srcOrd="0" destOrd="0" presId="urn:microsoft.com/office/officeart/2005/8/layout/hierarchy1"/>
    <dgm:cxn modelId="{2E5593C5-A788-2541-83F3-D6C97AA2528E}" srcId="{87854E2D-2379-2946-84DA-3F6D82F6E468}" destId="{BEDCCFD5-2D20-314E-8571-52490249B529}" srcOrd="1" destOrd="0" parTransId="{603410C3-AB9C-CA49-B545-DD033DB59AFA}" sibTransId="{BFC78BCB-9C2C-E84D-A486-EBDF3125EC4D}"/>
    <dgm:cxn modelId="{968A47DE-EFF5-1C40-8CB4-D195839F691E}" srcId="{66692E66-CF87-6B4C-BD80-C2680ED91C0C}" destId="{3BDB9725-C7A3-BB4F-8598-3A94C76EF36C}" srcOrd="0" destOrd="0" parTransId="{D0B3C3BB-E8C8-014E-B0C9-38A9762574F0}" sibTransId="{2BD0B46B-5C2A-F641-BC9B-53AC1255FBD1}"/>
    <dgm:cxn modelId="{AB5FB2E0-0BBA-BF44-A779-066D39CFC382}" srcId="{D5C0DC48-1000-F440-9830-041A70BBA3E9}" destId="{C9E7CE17-6CAA-6141-A1D5-1E45DE8703CD}" srcOrd="0" destOrd="0" parTransId="{1BC4ACC8-90B7-0D49-BDE3-FC59094E9BD7}" sibTransId="{65AD6F25-177C-414D-9438-63F1798EAC38}"/>
    <dgm:cxn modelId="{D74302F4-FCA0-A445-8DA4-0B6E6B034F1A}" type="presOf" srcId="{0522A5BF-E99C-014C-8AFF-96E9CF576242}" destId="{E7283F71-4AA2-7342-889B-B802D4F9C4DD}" srcOrd="0" destOrd="0" presId="urn:microsoft.com/office/officeart/2005/8/layout/hierarchy1"/>
    <dgm:cxn modelId="{6B927DFD-EBD2-8C42-BBDA-AB213AF2DBD7}" type="presOf" srcId="{66692E66-CF87-6B4C-BD80-C2680ED91C0C}" destId="{0F443B88-A506-BB43-BC02-C8034D9D3364}" srcOrd="0" destOrd="0" presId="urn:microsoft.com/office/officeart/2005/8/layout/hierarchy1"/>
    <dgm:cxn modelId="{AA9B768C-037C-9C48-BB97-44B62218C4ED}" type="presParOf" srcId="{2273D48B-A74D-8748-9CF7-8265CDE95ED4}" destId="{DD09FB6F-CC0A-8940-8E7B-91F7706EF090}" srcOrd="0" destOrd="0" presId="urn:microsoft.com/office/officeart/2005/8/layout/hierarchy1"/>
    <dgm:cxn modelId="{B80D11A9-A9AC-DA41-9C43-5A3AA0066686}" type="presParOf" srcId="{DD09FB6F-CC0A-8940-8E7B-91F7706EF090}" destId="{C9961FC2-18F0-1542-B8A1-0107B25FB285}" srcOrd="0" destOrd="0" presId="urn:microsoft.com/office/officeart/2005/8/layout/hierarchy1"/>
    <dgm:cxn modelId="{E96B38FB-4879-AB4C-8F8C-1EB8019CA84F}" type="presParOf" srcId="{C9961FC2-18F0-1542-B8A1-0107B25FB285}" destId="{E3BD6416-31CC-FE4B-A70F-FA05FF11F300}" srcOrd="0" destOrd="0" presId="urn:microsoft.com/office/officeart/2005/8/layout/hierarchy1"/>
    <dgm:cxn modelId="{A2B5F934-0D35-8447-B297-517AAC42B6E2}" type="presParOf" srcId="{C9961FC2-18F0-1542-B8A1-0107B25FB285}" destId="{40B1D425-8BA7-8A45-B91B-C08DEAC68D69}" srcOrd="1" destOrd="0" presId="urn:microsoft.com/office/officeart/2005/8/layout/hierarchy1"/>
    <dgm:cxn modelId="{78AD77A7-40DE-2C47-9349-F42CAE54CE34}" type="presParOf" srcId="{DD09FB6F-CC0A-8940-8E7B-91F7706EF090}" destId="{602E8F54-64B3-734D-A67D-220A44CC7152}" srcOrd="1" destOrd="0" presId="urn:microsoft.com/office/officeart/2005/8/layout/hierarchy1"/>
    <dgm:cxn modelId="{D87ED218-C6AA-FA49-B5C2-C734E49D5AD2}" type="presParOf" srcId="{602E8F54-64B3-734D-A67D-220A44CC7152}" destId="{140F1037-6E81-C14D-830C-A1CA4505E427}" srcOrd="0" destOrd="0" presId="urn:microsoft.com/office/officeart/2005/8/layout/hierarchy1"/>
    <dgm:cxn modelId="{AF2753D9-182E-B04C-BBFE-329A906C400A}" type="presParOf" srcId="{602E8F54-64B3-734D-A67D-220A44CC7152}" destId="{20ACA047-C53C-4644-8A56-CC12DD44A704}" srcOrd="1" destOrd="0" presId="urn:microsoft.com/office/officeart/2005/8/layout/hierarchy1"/>
    <dgm:cxn modelId="{5F0D9C8D-FBEF-244A-8B46-A018BEE256F4}" type="presParOf" srcId="{20ACA047-C53C-4644-8A56-CC12DD44A704}" destId="{407E96C4-B7EE-8240-8C2C-3D717F71C835}" srcOrd="0" destOrd="0" presId="urn:microsoft.com/office/officeart/2005/8/layout/hierarchy1"/>
    <dgm:cxn modelId="{BC7E24DC-EEA4-9D44-8456-A0B9E4F92E2F}" type="presParOf" srcId="{407E96C4-B7EE-8240-8C2C-3D717F71C835}" destId="{24346957-64D9-F748-BCBE-C5C126635242}" srcOrd="0" destOrd="0" presId="urn:microsoft.com/office/officeart/2005/8/layout/hierarchy1"/>
    <dgm:cxn modelId="{3B56DB5E-9311-094A-8167-C332B3297561}" type="presParOf" srcId="{407E96C4-B7EE-8240-8C2C-3D717F71C835}" destId="{0F443B88-A506-BB43-BC02-C8034D9D3364}" srcOrd="1" destOrd="0" presId="urn:microsoft.com/office/officeart/2005/8/layout/hierarchy1"/>
    <dgm:cxn modelId="{7496984A-E47D-E341-BD99-E664CAA9AADE}" type="presParOf" srcId="{20ACA047-C53C-4644-8A56-CC12DD44A704}" destId="{ABDFED08-ABE7-EF4F-9C42-418CDAD8D136}" srcOrd="1" destOrd="0" presId="urn:microsoft.com/office/officeart/2005/8/layout/hierarchy1"/>
    <dgm:cxn modelId="{A17788C8-1EAE-3944-AE05-192A2F6173DC}" type="presParOf" srcId="{ABDFED08-ABE7-EF4F-9C42-418CDAD8D136}" destId="{FD1C794D-AB46-894D-8E0B-46D5C6BA5028}" srcOrd="0" destOrd="0" presId="urn:microsoft.com/office/officeart/2005/8/layout/hierarchy1"/>
    <dgm:cxn modelId="{3B6D09EE-61E5-8D44-8EE8-613A7A9AF0BF}" type="presParOf" srcId="{ABDFED08-ABE7-EF4F-9C42-418CDAD8D136}" destId="{C2936996-7E08-8849-9C3A-2A1A43203257}" srcOrd="1" destOrd="0" presId="urn:microsoft.com/office/officeart/2005/8/layout/hierarchy1"/>
    <dgm:cxn modelId="{2688A379-F581-6149-B5B4-C5C8CD2A3BA0}" type="presParOf" srcId="{C2936996-7E08-8849-9C3A-2A1A43203257}" destId="{63293C0A-B3BE-D340-A59D-7F619C5BECFC}" srcOrd="0" destOrd="0" presId="urn:microsoft.com/office/officeart/2005/8/layout/hierarchy1"/>
    <dgm:cxn modelId="{80B29893-CA3B-5C49-BD84-A31DFBD48D7E}" type="presParOf" srcId="{63293C0A-B3BE-D340-A59D-7F619C5BECFC}" destId="{3F046FEF-0186-BF49-AAE9-4FAD93F40816}" srcOrd="0" destOrd="0" presId="urn:microsoft.com/office/officeart/2005/8/layout/hierarchy1"/>
    <dgm:cxn modelId="{3615B00C-02BA-BA44-9F47-68D1925BDC12}" type="presParOf" srcId="{63293C0A-B3BE-D340-A59D-7F619C5BECFC}" destId="{97C77799-5E12-2147-82FF-DE6FE0E0678D}" srcOrd="1" destOrd="0" presId="urn:microsoft.com/office/officeart/2005/8/layout/hierarchy1"/>
    <dgm:cxn modelId="{4D559C64-E2CF-0449-9A1F-9EA17B50E320}" type="presParOf" srcId="{C2936996-7E08-8849-9C3A-2A1A43203257}" destId="{649B4CEB-7C2A-5646-A7F5-39B73658F0EA}" srcOrd="1" destOrd="0" presId="urn:microsoft.com/office/officeart/2005/8/layout/hierarchy1"/>
    <dgm:cxn modelId="{79427406-01F8-5A47-91D2-B5CD190BC6D1}" type="presParOf" srcId="{649B4CEB-7C2A-5646-A7F5-39B73658F0EA}" destId="{DF178C72-BE24-F346-941C-46203FA3083F}" srcOrd="0" destOrd="0" presId="urn:microsoft.com/office/officeart/2005/8/layout/hierarchy1"/>
    <dgm:cxn modelId="{586C3078-0AC8-5C44-85ED-8D7F878E162E}" type="presParOf" srcId="{649B4CEB-7C2A-5646-A7F5-39B73658F0EA}" destId="{13FCAB0C-1A2D-0B45-934A-7F7FA194AF7B}" srcOrd="1" destOrd="0" presId="urn:microsoft.com/office/officeart/2005/8/layout/hierarchy1"/>
    <dgm:cxn modelId="{7072B205-884E-5D45-822B-6E72495B98DB}" type="presParOf" srcId="{13FCAB0C-1A2D-0B45-934A-7F7FA194AF7B}" destId="{9F459CE6-ACCE-684C-9098-8E8A000AE1E2}" srcOrd="0" destOrd="0" presId="urn:microsoft.com/office/officeart/2005/8/layout/hierarchy1"/>
    <dgm:cxn modelId="{15DD131B-5223-5049-ADC1-9E7F5208F5FB}" type="presParOf" srcId="{9F459CE6-ACCE-684C-9098-8E8A000AE1E2}" destId="{FD3DBF98-125A-814E-9DBB-42FE344CE143}" srcOrd="0" destOrd="0" presId="urn:microsoft.com/office/officeart/2005/8/layout/hierarchy1"/>
    <dgm:cxn modelId="{A9921A9D-0BF5-CF41-836E-0C30FCF9AC12}" type="presParOf" srcId="{9F459CE6-ACCE-684C-9098-8E8A000AE1E2}" destId="{E7283F71-4AA2-7342-889B-B802D4F9C4DD}" srcOrd="1" destOrd="0" presId="urn:microsoft.com/office/officeart/2005/8/layout/hierarchy1"/>
    <dgm:cxn modelId="{BE2DE710-858E-F94B-BB18-697C5CEA6FF1}" type="presParOf" srcId="{13FCAB0C-1A2D-0B45-934A-7F7FA194AF7B}" destId="{731D3EA8-A217-B74C-9A6A-C093DD351E2B}" srcOrd="1" destOrd="0" presId="urn:microsoft.com/office/officeart/2005/8/layout/hierarchy1"/>
    <dgm:cxn modelId="{55875408-7890-9446-B490-7737E983D66F}" type="presParOf" srcId="{ABDFED08-ABE7-EF4F-9C42-418CDAD8D136}" destId="{1F82B982-FE62-AC40-8199-B33D2873D614}" srcOrd="2" destOrd="0" presId="urn:microsoft.com/office/officeart/2005/8/layout/hierarchy1"/>
    <dgm:cxn modelId="{81F7BF24-6322-5949-A448-7B020DA2AE7F}" type="presParOf" srcId="{ABDFED08-ABE7-EF4F-9C42-418CDAD8D136}" destId="{B55F3CF7-4709-E540-BD10-B86CF1956D92}" srcOrd="3" destOrd="0" presId="urn:microsoft.com/office/officeart/2005/8/layout/hierarchy1"/>
    <dgm:cxn modelId="{04516845-C36F-F549-AD41-A56813C68DE6}" type="presParOf" srcId="{B55F3CF7-4709-E540-BD10-B86CF1956D92}" destId="{9594E42E-7ABE-3541-B65D-09D4FEDEA355}" srcOrd="0" destOrd="0" presId="urn:microsoft.com/office/officeart/2005/8/layout/hierarchy1"/>
    <dgm:cxn modelId="{E7967734-1EF0-AE4B-96B8-A7BB859E2C63}" type="presParOf" srcId="{9594E42E-7ABE-3541-B65D-09D4FEDEA355}" destId="{4891926A-29BC-B844-A89C-B5CBF83AC64D}" srcOrd="0" destOrd="0" presId="urn:microsoft.com/office/officeart/2005/8/layout/hierarchy1"/>
    <dgm:cxn modelId="{7DC649D2-4127-D64B-BE58-74E4D145C89A}" type="presParOf" srcId="{9594E42E-7ABE-3541-B65D-09D4FEDEA355}" destId="{BE70D31A-2FB0-564E-BAD5-990D7A5CD1D3}" srcOrd="1" destOrd="0" presId="urn:microsoft.com/office/officeart/2005/8/layout/hierarchy1"/>
    <dgm:cxn modelId="{5B3FCDA8-FD78-B14F-8B5A-788ADE07E4C7}" type="presParOf" srcId="{B55F3CF7-4709-E540-BD10-B86CF1956D92}" destId="{54170521-0D3B-E843-B627-CBD0504CB86B}" srcOrd="1" destOrd="0" presId="urn:microsoft.com/office/officeart/2005/8/layout/hierarchy1"/>
    <dgm:cxn modelId="{0DE99EF2-8A53-8A4A-A4DD-10618A8B5F6D}" type="presParOf" srcId="{54170521-0D3B-E843-B627-CBD0504CB86B}" destId="{531F3941-5AAA-3246-B156-8DC48D1BE175}" srcOrd="0" destOrd="0" presId="urn:microsoft.com/office/officeart/2005/8/layout/hierarchy1"/>
    <dgm:cxn modelId="{785820AA-D0EC-4D42-A8CA-E0B1BDD32604}" type="presParOf" srcId="{54170521-0D3B-E843-B627-CBD0504CB86B}" destId="{83376DCB-7F55-6748-8EDB-3C3C187FD025}" srcOrd="1" destOrd="0" presId="urn:microsoft.com/office/officeart/2005/8/layout/hierarchy1"/>
    <dgm:cxn modelId="{F162F1B6-4088-6647-AE0C-40BA1AD9369A}" type="presParOf" srcId="{83376DCB-7F55-6748-8EDB-3C3C187FD025}" destId="{E5643D88-AFBD-2D4D-BAB6-753CD850E9EF}" srcOrd="0" destOrd="0" presId="urn:microsoft.com/office/officeart/2005/8/layout/hierarchy1"/>
    <dgm:cxn modelId="{50CEE240-A8E4-B042-8172-8772B4E0C4EC}" type="presParOf" srcId="{E5643D88-AFBD-2D4D-BAB6-753CD850E9EF}" destId="{C450B865-1B81-244C-941B-EC73BA497E4D}" srcOrd="0" destOrd="0" presId="urn:microsoft.com/office/officeart/2005/8/layout/hierarchy1"/>
    <dgm:cxn modelId="{78055288-4CFD-2249-A8F5-53D583A66FDE}" type="presParOf" srcId="{E5643D88-AFBD-2D4D-BAB6-753CD850E9EF}" destId="{2C5236B8-8031-A341-A567-CAC85C973077}" srcOrd="1" destOrd="0" presId="urn:microsoft.com/office/officeart/2005/8/layout/hierarchy1"/>
    <dgm:cxn modelId="{CBC97623-7A7E-1946-987D-AA67F46DEB44}" type="presParOf" srcId="{83376DCB-7F55-6748-8EDB-3C3C187FD025}" destId="{516C5C00-355A-2E4E-9840-BF2119BE048E}" srcOrd="1" destOrd="0" presId="urn:microsoft.com/office/officeart/2005/8/layout/hierarchy1"/>
    <dgm:cxn modelId="{FB8286D9-A755-EC41-A24F-73FAFCD4696A}" type="presParOf" srcId="{602E8F54-64B3-734D-A67D-220A44CC7152}" destId="{ACEB6283-1513-FE41-AB4B-C5C77578EE0B}" srcOrd="2" destOrd="0" presId="urn:microsoft.com/office/officeart/2005/8/layout/hierarchy1"/>
    <dgm:cxn modelId="{36C10A7D-614C-424E-9920-AB4726D4ED34}" type="presParOf" srcId="{602E8F54-64B3-734D-A67D-220A44CC7152}" destId="{6538DEC7-D2D3-6E40-95D3-52C19AF6B194}" srcOrd="3" destOrd="0" presId="urn:microsoft.com/office/officeart/2005/8/layout/hierarchy1"/>
    <dgm:cxn modelId="{56211F3C-371B-BA4B-A341-AC3B44413E97}" type="presParOf" srcId="{6538DEC7-D2D3-6E40-95D3-52C19AF6B194}" destId="{0809A816-8EAF-C940-A0E5-8A8CDBA46EA0}" srcOrd="0" destOrd="0" presId="urn:microsoft.com/office/officeart/2005/8/layout/hierarchy1"/>
    <dgm:cxn modelId="{7A2E76B2-0C03-A34E-90D1-E5AFDD60D356}" type="presParOf" srcId="{0809A816-8EAF-C940-A0E5-8A8CDBA46EA0}" destId="{0D994728-C512-7945-9CA1-F3241D03A021}" srcOrd="0" destOrd="0" presId="urn:microsoft.com/office/officeart/2005/8/layout/hierarchy1"/>
    <dgm:cxn modelId="{9DEC9A8D-531E-444A-A8C8-C312054D5C5D}" type="presParOf" srcId="{0809A816-8EAF-C940-A0E5-8A8CDBA46EA0}" destId="{236A1A60-3CAB-4444-9CFF-7D6D91C25F3F}" srcOrd="1" destOrd="0" presId="urn:microsoft.com/office/officeart/2005/8/layout/hierarchy1"/>
    <dgm:cxn modelId="{BA126497-5317-9040-AC53-C39601B72EAC}" type="presParOf" srcId="{6538DEC7-D2D3-6E40-95D3-52C19AF6B194}" destId="{01BBBFC1-52AC-7D44-A5C2-0CEFE57208A2}" srcOrd="1" destOrd="0" presId="urn:microsoft.com/office/officeart/2005/8/layout/hierarchy1"/>
    <dgm:cxn modelId="{B1413046-EFFC-0A4B-B913-65A05E7F24C3}" type="presParOf" srcId="{01BBBFC1-52AC-7D44-A5C2-0CEFE57208A2}" destId="{A6C9C1D6-572B-0D43-A762-A6CCD2F8671C}" srcOrd="0" destOrd="0" presId="urn:microsoft.com/office/officeart/2005/8/layout/hierarchy1"/>
    <dgm:cxn modelId="{2FE808E1-2A9F-1F43-9B6F-9A6F07788CC3}" type="presParOf" srcId="{01BBBFC1-52AC-7D44-A5C2-0CEFE57208A2}" destId="{C7CE26E8-8BD9-584F-9F03-7FD6D1BCF9EC}" srcOrd="1" destOrd="0" presId="urn:microsoft.com/office/officeart/2005/8/layout/hierarchy1"/>
    <dgm:cxn modelId="{7C0D415B-A4E9-2E49-A8DD-661ADD8DC975}" type="presParOf" srcId="{C7CE26E8-8BD9-584F-9F03-7FD6D1BCF9EC}" destId="{7A0B6796-CE42-DE4F-B91A-DC56A8040872}" srcOrd="0" destOrd="0" presId="urn:microsoft.com/office/officeart/2005/8/layout/hierarchy1"/>
    <dgm:cxn modelId="{4CD9C8FE-6473-4343-AA25-41B7F78D8819}" type="presParOf" srcId="{7A0B6796-CE42-DE4F-B91A-DC56A8040872}" destId="{1D7E21B9-BF81-8F4F-BAC4-D47F29B51D28}" srcOrd="0" destOrd="0" presId="urn:microsoft.com/office/officeart/2005/8/layout/hierarchy1"/>
    <dgm:cxn modelId="{20F56EFE-AE5A-6A4A-B06A-97C6A8301D4F}" type="presParOf" srcId="{7A0B6796-CE42-DE4F-B91A-DC56A8040872}" destId="{AB3CE004-B9FB-BC4F-8EC6-0EDD922D9C2E}" srcOrd="1" destOrd="0" presId="urn:microsoft.com/office/officeart/2005/8/layout/hierarchy1"/>
    <dgm:cxn modelId="{85F59076-C068-E545-9C0C-E919072C49D6}" type="presParOf" srcId="{C7CE26E8-8BD9-584F-9F03-7FD6D1BCF9EC}" destId="{F9F04172-AF3A-FF45-B556-717FE439955C}" srcOrd="1" destOrd="0" presId="urn:microsoft.com/office/officeart/2005/8/layout/hierarchy1"/>
    <dgm:cxn modelId="{656273B6-AA62-F747-A8E7-C1AF69178B59}" type="presParOf" srcId="{F9F04172-AF3A-FF45-B556-717FE439955C}" destId="{4688C4B6-BE97-6748-ACFC-15FFC7242C3A}" srcOrd="0" destOrd="0" presId="urn:microsoft.com/office/officeart/2005/8/layout/hierarchy1"/>
    <dgm:cxn modelId="{C02B8119-8401-2E48-BCFF-5D28D31A25E3}" type="presParOf" srcId="{F9F04172-AF3A-FF45-B556-717FE439955C}" destId="{C9EB2255-2DD5-344F-ABA9-EB2E4701B423}" srcOrd="1" destOrd="0" presId="urn:microsoft.com/office/officeart/2005/8/layout/hierarchy1"/>
    <dgm:cxn modelId="{9F69D314-65C1-C743-817E-DA8A4F7797B3}" type="presParOf" srcId="{C9EB2255-2DD5-344F-ABA9-EB2E4701B423}" destId="{2897DB26-F1B5-DA41-95F9-6859590BD9C4}" srcOrd="0" destOrd="0" presId="urn:microsoft.com/office/officeart/2005/8/layout/hierarchy1"/>
    <dgm:cxn modelId="{CF15867F-72DE-0B4F-95AB-7A8653A1B923}" type="presParOf" srcId="{2897DB26-F1B5-DA41-95F9-6859590BD9C4}" destId="{0323AE5E-1057-5441-96A0-457241247D85}" srcOrd="0" destOrd="0" presId="urn:microsoft.com/office/officeart/2005/8/layout/hierarchy1"/>
    <dgm:cxn modelId="{11F061BD-8719-D44E-98DF-450A813281DF}" type="presParOf" srcId="{2897DB26-F1B5-DA41-95F9-6859590BD9C4}" destId="{D8F77F36-9976-0B46-A6FF-BEC85E2A1274}" srcOrd="1" destOrd="0" presId="urn:microsoft.com/office/officeart/2005/8/layout/hierarchy1"/>
    <dgm:cxn modelId="{F5D57041-2A4B-7D45-93CC-D7DEF19506F1}" type="presParOf" srcId="{C9EB2255-2DD5-344F-ABA9-EB2E4701B423}" destId="{3CD61797-919B-FA4F-96F7-FBF7B5DD2C4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0580C9-4BB8-CA4E-B6C8-DEFE50D375CA}">
      <dsp:nvSpPr>
        <dsp:cNvPr id="0" name=""/>
        <dsp:cNvSpPr/>
      </dsp:nvSpPr>
      <dsp:spPr>
        <a:xfrm>
          <a:off x="1358316" y="625074"/>
          <a:ext cx="2170069" cy="1085034"/>
        </a:xfrm>
        <a:prstGeom prst="roundRect">
          <a:avLst>
            <a:gd name="adj" fmla="val 10000"/>
          </a:avLst>
        </a:prstGeom>
        <a:solidFill>
          <a:schemeClr val="accent4">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Outside the body</a:t>
          </a:r>
        </a:p>
      </dsp:txBody>
      <dsp:txXfrm>
        <a:off x="1390096" y="656854"/>
        <a:ext cx="2106509" cy="1021474"/>
      </dsp:txXfrm>
    </dsp:sp>
    <dsp:sp modelId="{D48073B9-ACA9-194D-BB54-9066BB5E6188}">
      <dsp:nvSpPr>
        <dsp:cNvPr id="0" name=""/>
        <dsp:cNvSpPr/>
      </dsp:nvSpPr>
      <dsp:spPr>
        <a:xfrm rot="19457599">
          <a:off x="3427910" y="835429"/>
          <a:ext cx="1068979" cy="40429"/>
        </a:xfrm>
        <a:custGeom>
          <a:avLst/>
          <a:gdLst/>
          <a:ahLst/>
          <a:cxnLst/>
          <a:rect l="0" t="0" r="0" b="0"/>
          <a:pathLst>
            <a:path>
              <a:moveTo>
                <a:pt x="0" y="20214"/>
              </a:moveTo>
              <a:lnTo>
                <a:pt x="1068979" y="2021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935675" y="828919"/>
        <a:ext cx="53448" cy="53448"/>
      </dsp:txXfrm>
    </dsp:sp>
    <dsp:sp modelId="{770F15DC-431C-0B49-9DBE-5069B4A77BDB}">
      <dsp:nvSpPr>
        <dsp:cNvPr id="0" name=""/>
        <dsp:cNvSpPr/>
      </dsp:nvSpPr>
      <dsp:spPr>
        <a:xfrm>
          <a:off x="4396413" y="1179"/>
          <a:ext cx="2170069" cy="1085034"/>
        </a:xfrm>
        <a:prstGeom prst="roundRect">
          <a:avLst>
            <a:gd name="adj" fmla="val 10000"/>
          </a:avLst>
        </a:prstGeom>
        <a:solidFill>
          <a:schemeClr val="accent4">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Ex. Pheromones</a:t>
          </a:r>
        </a:p>
      </dsp:txBody>
      <dsp:txXfrm>
        <a:off x="4428193" y="32959"/>
        <a:ext cx="2106509" cy="1021474"/>
      </dsp:txXfrm>
    </dsp:sp>
    <dsp:sp modelId="{ECE2498D-A3B1-0D45-B43E-F86FC459A7CD}">
      <dsp:nvSpPr>
        <dsp:cNvPr id="0" name=""/>
        <dsp:cNvSpPr/>
      </dsp:nvSpPr>
      <dsp:spPr>
        <a:xfrm rot="2142401">
          <a:off x="3427910" y="1459324"/>
          <a:ext cx="1068979" cy="40429"/>
        </a:xfrm>
        <a:custGeom>
          <a:avLst/>
          <a:gdLst/>
          <a:ahLst/>
          <a:cxnLst/>
          <a:rect l="0" t="0" r="0" b="0"/>
          <a:pathLst>
            <a:path>
              <a:moveTo>
                <a:pt x="0" y="20214"/>
              </a:moveTo>
              <a:lnTo>
                <a:pt x="1068979" y="2021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935675" y="1452814"/>
        <a:ext cx="53448" cy="53448"/>
      </dsp:txXfrm>
    </dsp:sp>
    <dsp:sp modelId="{78A05203-A9B8-BF48-9D76-BFF2F68A5F9A}">
      <dsp:nvSpPr>
        <dsp:cNvPr id="0" name=""/>
        <dsp:cNvSpPr/>
      </dsp:nvSpPr>
      <dsp:spPr>
        <a:xfrm>
          <a:off x="4396413" y="1248969"/>
          <a:ext cx="2170069" cy="1085034"/>
        </a:xfrm>
        <a:prstGeom prst="roundRect">
          <a:avLst>
            <a:gd name="adj" fmla="val 10000"/>
          </a:avLst>
        </a:prstGeom>
        <a:solidFill>
          <a:schemeClr val="accent4">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Ex. Quorum sensing</a:t>
          </a:r>
        </a:p>
      </dsp:txBody>
      <dsp:txXfrm>
        <a:off x="4428193" y="1280749"/>
        <a:ext cx="2106509" cy="1021474"/>
      </dsp:txXfrm>
    </dsp:sp>
    <dsp:sp modelId="{E67FC1A8-6126-6944-AC87-9ECA09220D49}">
      <dsp:nvSpPr>
        <dsp:cNvPr id="0" name=""/>
        <dsp:cNvSpPr/>
      </dsp:nvSpPr>
      <dsp:spPr>
        <a:xfrm>
          <a:off x="1358316" y="3120654"/>
          <a:ext cx="2170069" cy="1085034"/>
        </a:xfrm>
        <a:prstGeom prst="roundRect">
          <a:avLst>
            <a:gd name="adj" fmla="val 10000"/>
          </a:avLst>
        </a:prstGeom>
        <a:solidFill>
          <a:schemeClr val="accent4">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Inside the body</a:t>
          </a:r>
        </a:p>
      </dsp:txBody>
      <dsp:txXfrm>
        <a:off x="1390096" y="3152434"/>
        <a:ext cx="2106509" cy="1021474"/>
      </dsp:txXfrm>
    </dsp:sp>
    <dsp:sp modelId="{035BEB09-9414-D243-B3AC-438ED372737D}">
      <dsp:nvSpPr>
        <dsp:cNvPr id="0" name=""/>
        <dsp:cNvSpPr/>
      </dsp:nvSpPr>
      <dsp:spPr>
        <a:xfrm rot="19457599">
          <a:off x="3427910" y="3331009"/>
          <a:ext cx="1068979" cy="40429"/>
        </a:xfrm>
        <a:custGeom>
          <a:avLst/>
          <a:gdLst/>
          <a:ahLst/>
          <a:cxnLst/>
          <a:rect l="0" t="0" r="0" b="0"/>
          <a:pathLst>
            <a:path>
              <a:moveTo>
                <a:pt x="0" y="20214"/>
              </a:moveTo>
              <a:lnTo>
                <a:pt x="1068979" y="2021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935675" y="3324499"/>
        <a:ext cx="53448" cy="53448"/>
      </dsp:txXfrm>
    </dsp:sp>
    <dsp:sp modelId="{FEE96CCD-19DE-504F-8D08-A02461DF162F}">
      <dsp:nvSpPr>
        <dsp:cNvPr id="0" name=""/>
        <dsp:cNvSpPr/>
      </dsp:nvSpPr>
      <dsp:spPr>
        <a:xfrm>
          <a:off x="4396413" y="2496759"/>
          <a:ext cx="2170069" cy="1085034"/>
        </a:xfrm>
        <a:prstGeom prst="roundRect">
          <a:avLst>
            <a:gd name="adj" fmla="val 10000"/>
          </a:avLst>
        </a:prstGeom>
        <a:solidFill>
          <a:schemeClr val="accent4">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Short Distance</a:t>
          </a:r>
        </a:p>
      </dsp:txBody>
      <dsp:txXfrm>
        <a:off x="4428193" y="2528539"/>
        <a:ext cx="2106509" cy="1021474"/>
      </dsp:txXfrm>
    </dsp:sp>
    <dsp:sp modelId="{20A1C73C-32AE-8B49-86F2-9A6D02B511F6}">
      <dsp:nvSpPr>
        <dsp:cNvPr id="0" name=""/>
        <dsp:cNvSpPr/>
      </dsp:nvSpPr>
      <dsp:spPr>
        <a:xfrm rot="2142401">
          <a:off x="3427910" y="3954903"/>
          <a:ext cx="1068979" cy="40429"/>
        </a:xfrm>
        <a:custGeom>
          <a:avLst/>
          <a:gdLst/>
          <a:ahLst/>
          <a:cxnLst/>
          <a:rect l="0" t="0" r="0" b="0"/>
          <a:pathLst>
            <a:path>
              <a:moveTo>
                <a:pt x="0" y="20214"/>
              </a:moveTo>
              <a:lnTo>
                <a:pt x="1068979" y="2021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935675" y="3948394"/>
        <a:ext cx="53448" cy="53448"/>
      </dsp:txXfrm>
    </dsp:sp>
    <dsp:sp modelId="{C344E396-6DFD-1B43-B276-E666B23106F0}">
      <dsp:nvSpPr>
        <dsp:cNvPr id="0" name=""/>
        <dsp:cNvSpPr/>
      </dsp:nvSpPr>
      <dsp:spPr>
        <a:xfrm>
          <a:off x="4396413" y="3744548"/>
          <a:ext cx="2170069" cy="1085034"/>
        </a:xfrm>
        <a:prstGeom prst="roundRect">
          <a:avLst>
            <a:gd name="adj" fmla="val 10000"/>
          </a:avLst>
        </a:prstGeom>
        <a:solidFill>
          <a:schemeClr val="accent4">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Long Distance</a:t>
          </a:r>
        </a:p>
      </dsp:txBody>
      <dsp:txXfrm>
        <a:off x="4428193" y="3776328"/>
        <a:ext cx="2106509" cy="10214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8C4B6-BE97-6748-ACFC-15FFC7242C3A}">
      <dsp:nvSpPr>
        <dsp:cNvPr id="0" name=""/>
        <dsp:cNvSpPr/>
      </dsp:nvSpPr>
      <dsp:spPr>
        <a:xfrm>
          <a:off x="6277925" y="3898291"/>
          <a:ext cx="91440" cy="455655"/>
        </a:xfrm>
        <a:custGeom>
          <a:avLst/>
          <a:gdLst/>
          <a:ahLst/>
          <a:cxnLst/>
          <a:rect l="0" t="0" r="0" b="0"/>
          <a:pathLst>
            <a:path>
              <a:moveTo>
                <a:pt x="45720" y="0"/>
              </a:moveTo>
              <a:lnTo>
                <a:pt x="45720" y="45565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6C9C1D6-572B-0D43-A762-A6CCD2F8671C}">
      <dsp:nvSpPr>
        <dsp:cNvPr id="0" name=""/>
        <dsp:cNvSpPr/>
      </dsp:nvSpPr>
      <dsp:spPr>
        <a:xfrm>
          <a:off x="6277925" y="2447765"/>
          <a:ext cx="91440" cy="455655"/>
        </a:xfrm>
        <a:custGeom>
          <a:avLst/>
          <a:gdLst/>
          <a:ahLst/>
          <a:cxnLst/>
          <a:rect l="0" t="0" r="0" b="0"/>
          <a:pathLst>
            <a:path>
              <a:moveTo>
                <a:pt x="45720" y="0"/>
              </a:moveTo>
              <a:lnTo>
                <a:pt x="45720" y="45565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CEB6283-1513-FE41-AB4B-C5C77578EE0B}">
      <dsp:nvSpPr>
        <dsp:cNvPr id="0" name=""/>
        <dsp:cNvSpPr/>
      </dsp:nvSpPr>
      <dsp:spPr>
        <a:xfrm>
          <a:off x="4887481" y="997239"/>
          <a:ext cx="1436164" cy="455655"/>
        </a:xfrm>
        <a:custGeom>
          <a:avLst/>
          <a:gdLst/>
          <a:ahLst/>
          <a:cxnLst/>
          <a:rect l="0" t="0" r="0" b="0"/>
          <a:pathLst>
            <a:path>
              <a:moveTo>
                <a:pt x="0" y="0"/>
              </a:moveTo>
              <a:lnTo>
                <a:pt x="0" y="310516"/>
              </a:lnTo>
              <a:lnTo>
                <a:pt x="1436164" y="310516"/>
              </a:lnTo>
              <a:lnTo>
                <a:pt x="1436164" y="4556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31F3941-5AAA-3246-B156-8DC48D1BE175}">
      <dsp:nvSpPr>
        <dsp:cNvPr id="0" name=""/>
        <dsp:cNvSpPr/>
      </dsp:nvSpPr>
      <dsp:spPr>
        <a:xfrm>
          <a:off x="4363039" y="3898291"/>
          <a:ext cx="91440" cy="455655"/>
        </a:xfrm>
        <a:custGeom>
          <a:avLst/>
          <a:gdLst/>
          <a:ahLst/>
          <a:cxnLst/>
          <a:rect l="0" t="0" r="0" b="0"/>
          <a:pathLst>
            <a:path>
              <a:moveTo>
                <a:pt x="45720" y="0"/>
              </a:moveTo>
              <a:lnTo>
                <a:pt x="45720" y="45565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F82B982-FE62-AC40-8199-B33D2873D614}">
      <dsp:nvSpPr>
        <dsp:cNvPr id="0" name=""/>
        <dsp:cNvSpPr/>
      </dsp:nvSpPr>
      <dsp:spPr>
        <a:xfrm>
          <a:off x="3451316" y="2447765"/>
          <a:ext cx="957442" cy="455655"/>
        </a:xfrm>
        <a:custGeom>
          <a:avLst/>
          <a:gdLst/>
          <a:ahLst/>
          <a:cxnLst/>
          <a:rect l="0" t="0" r="0" b="0"/>
          <a:pathLst>
            <a:path>
              <a:moveTo>
                <a:pt x="0" y="0"/>
              </a:moveTo>
              <a:lnTo>
                <a:pt x="0" y="310516"/>
              </a:lnTo>
              <a:lnTo>
                <a:pt x="957442" y="310516"/>
              </a:lnTo>
              <a:lnTo>
                <a:pt x="957442" y="45565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F178C72-BE24-F346-941C-46203FA3083F}">
      <dsp:nvSpPr>
        <dsp:cNvPr id="0" name=""/>
        <dsp:cNvSpPr/>
      </dsp:nvSpPr>
      <dsp:spPr>
        <a:xfrm>
          <a:off x="2448153" y="3898291"/>
          <a:ext cx="91440" cy="455655"/>
        </a:xfrm>
        <a:custGeom>
          <a:avLst/>
          <a:gdLst/>
          <a:ahLst/>
          <a:cxnLst/>
          <a:rect l="0" t="0" r="0" b="0"/>
          <a:pathLst>
            <a:path>
              <a:moveTo>
                <a:pt x="45720" y="0"/>
              </a:moveTo>
              <a:lnTo>
                <a:pt x="45720" y="45565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D1C794D-AB46-894D-8E0B-46D5C6BA5028}">
      <dsp:nvSpPr>
        <dsp:cNvPr id="0" name=""/>
        <dsp:cNvSpPr/>
      </dsp:nvSpPr>
      <dsp:spPr>
        <a:xfrm>
          <a:off x="2493873" y="2447765"/>
          <a:ext cx="957442" cy="455655"/>
        </a:xfrm>
        <a:custGeom>
          <a:avLst/>
          <a:gdLst/>
          <a:ahLst/>
          <a:cxnLst/>
          <a:rect l="0" t="0" r="0" b="0"/>
          <a:pathLst>
            <a:path>
              <a:moveTo>
                <a:pt x="957442" y="0"/>
              </a:moveTo>
              <a:lnTo>
                <a:pt x="957442" y="310516"/>
              </a:lnTo>
              <a:lnTo>
                <a:pt x="0" y="310516"/>
              </a:lnTo>
              <a:lnTo>
                <a:pt x="0" y="45565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40F1037-6E81-C14D-830C-A1CA4505E427}">
      <dsp:nvSpPr>
        <dsp:cNvPr id="0" name=""/>
        <dsp:cNvSpPr/>
      </dsp:nvSpPr>
      <dsp:spPr>
        <a:xfrm>
          <a:off x="3451316" y="997239"/>
          <a:ext cx="1436164" cy="455655"/>
        </a:xfrm>
        <a:custGeom>
          <a:avLst/>
          <a:gdLst/>
          <a:ahLst/>
          <a:cxnLst/>
          <a:rect l="0" t="0" r="0" b="0"/>
          <a:pathLst>
            <a:path>
              <a:moveTo>
                <a:pt x="1436164" y="0"/>
              </a:moveTo>
              <a:lnTo>
                <a:pt x="1436164" y="310516"/>
              </a:lnTo>
              <a:lnTo>
                <a:pt x="0" y="310516"/>
              </a:lnTo>
              <a:lnTo>
                <a:pt x="0" y="4556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3BD6416-31CC-FE4B-A70F-FA05FF11F300}">
      <dsp:nvSpPr>
        <dsp:cNvPr id="0" name=""/>
        <dsp:cNvSpPr/>
      </dsp:nvSpPr>
      <dsp:spPr>
        <a:xfrm>
          <a:off x="4104118" y="2368"/>
          <a:ext cx="1566724" cy="994870"/>
        </a:xfrm>
        <a:prstGeom prst="roundRect">
          <a:avLst>
            <a:gd name="adj" fmla="val 10000"/>
          </a:avLst>
        </a:prstGeom>
        <a:solidFill>
          <a:schemeClr val="accent4">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0B1D425-8BA7-8A45-B91B-C08DEAC68D69}">
      <dsp:nvSpPr>
        <dsp:cNvPr id="0" name=""/>
        <dsp:cNvSpPr/>
      </dsp:nvSpPr>
      <dsp:spPr>
        <a:xfrm>
          <a:off x="4278199" y="167745"/>
          <a:ext cx="1566724" cy="99487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strike="noStrike" kern="1200" dirty="0"/>
            <a:t>Inside the body</a:t>
          </a:r>
        </a:p>
      </dsp:txBody>
      <dsp:txXfrm>
        <a:off x="4307338" y="196884"/>
        <a:ext cx="1508446" cy="936592"/>
      </dsp:txXfrm>
    </dsp:sp>
    <dsp:sp modelId="{24346957-64D9-F748-BCBE-C5C126635242}">
      <dsp:nvSpPr>
        <dsp:cNvPr id="0" name=""/>
        <dsp:cNvSpPr/>
      </dsp:nvSpPr>
      <dsp:spPr>
        <a:xfrm>
          <a:off x="2667954" y="1452895"/>
          <a:ext cx="1566724" cy="994870"/>
        </a:xfrm>
        <a:prstGeom prst="roundRect">
          <a:avLst>
            <a:gd name="adj" fmla="val 10000"/>
          </a:avLst>
        </a:prstGeom>
        <a:solidFill>
          <a:schemeClr val="accent4">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F443B88-A506-BB43-BC02-C8034D9D3364}">
      <dsp:nvSpPr>
        <dsp:cNvPr id="0" name=""/>
        <dsp:cNvSpPr/>
      </dsp:nvSpPr>
      <dsp:spPr>
        <a:xfrm>
          <a:off x="2842034" y="1618271"/>
          <a:ext cx="1566724" cy="99487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Short Distance</a:t>
          </a:r>
        </a:p>
      </dsp:txBody>
      <dsp:txXfrm>
        <a:off x="2871173" y="1647410"/>
        <a:ext cx="1508446" cy="936592"/>
      </dsp:txXfrm>
    </dsp:sp>
    <dsp:sp modelId="{3F046FEF-0186-BF49-AAE9-4FAD93F40816}">
      <dsp:nvSpPr>
        <dsp:cNvPr id="0" name=""/>
        <dsp:cNvSpPr/>
      </dsp:nvSpPr>
      <dsp:spPr>
        <a:xfrm>
          <a:off x="1710511" y="2903421"/>
          <a:ext cx="1566724" cy="994870"/>
        </a:xfrm>
        <a:prstGeom prst="roundRect">
          <a:avLst>
            <a:gd name="adj" fmla="val 10000"/>
          </a:avLst>
        </a:prstGeom>
        <a:solidFill>
          <a:schemeClr val="accent4">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7C77799-5E12-2147-82FF-DE6FE0E0678D}">
      <dsp:nvSpPr>
        <dsp:cNvPr id="0" name=""/>
        <dsp:cNvSpPr/>
      </dsp:nvSpPr>
      <dsp:spPr>
        <a:xfrm>
          <a:off x="1884591" y="3068797"/>
          <a:ext cx="1566724" cy="99487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Paracrine</a:t>
          </a:r>
        </a:p>
      </dsp:txBody>
      <dsp:txXfrm>
        <a:off x="1913730" y="3097936"/>
        <a:ext cx="1508446" cy="936592"/>
      </dsp:txXfrm>
    </dsp:sp>
    <dsp:sp modelId="{FD3DBF98-125A-814E-9DBB-42FE344CE143}">
      <dsp:nvSpPr>
        <dsp:cNvPr id="0" name=""/>
        <dsp:cNvSpPr/>
      </dsp:nvSpPr>
      <dsp:spPr>
        <a:xfrm>
          <a:off x="1710511" y="4353947"/>
          <a:ext cx="1566724" cy="994870"/>
        </a:xfrm>
        <a:prstGeom prst="roundRect">
          <a:avLst>
            <a:gd name="adj" fmla="val 10000"/>
          </a:avLst>
        </a:prstGeom>
        <a:solidFill>
          <a:schemeClr val="accent4">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7283F71-4AA2-7342-889B-B802D4F9C4DD}">
      <dsp:nvSpPr>
        <dsp:cNvPr id="0" name=""/>
        <dsp:cNvSpPr/>
      </dsp:nvSpPr>
      <dsp:spPr>
        <a:xfrm>
          <a:off x="1884591" y="4519323"/>
          <a:ext cx="1566724" cy="99487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Example Prostaglandin</a:t>
          </a:r>
        </a:p>
      </dsp:txBody>
      <dsp:txXfrm>
        <a:off x="1913730" y="4548462"/>
        <a:ext cx="1508446" cy="936592"/>
      </dsp:txXfrm>
    </dsp:sp>
    <dsp:sp modelId="{4891926A-29BC-B844-A89C-B5CBF83AC64D}">
      <dsp:nvSpPr>
        <dsp:cNvPr id="0" name=""/>
        <dsp:cNvSpPr/>
      </dsp:nvSpPr>
      <dsp:spPr>
        <a:xfrm>
          <a:off x="3625397" y="2903421"/>
          <a:ext cx="1566724" cy="994870"/>
        </a:xfrm>
        <a:prstGeom prst="roundRect">
          <a:avLst>
            <a:gd name="adj" fmla="val 10000"/>
          </a:avLst>
        </a:prstGeom>
        <a:solidFill>
          <a:schemeClr val="accent4">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E70D31A-2FB0-564E-BAD5-990D7A5CD1D3}">
      <dsp:nvSpPr>
        <dsp:cNvPr id="0" name=""/>
        <dsp:cNvSpPr/>
      </dsp:nvSpPr>
      <dsp:spPr>
        <a:xfrm>
          <a:off x="3799477" y="3068797"/>
          <a:ext cx="1566724" cy="99487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Autocrine</a:t>
          </a:r>
        </a:p>
      </dsp:txBody>
      <dsp:txXfrm>
        <a:off x="3828616" y="3097936"/>
        <a:ext cx="1508446" cy="936592"/>
      </dsp:txXfrm>
    </dsp:sp>
    <dsp:sp modelId="{C450B865-1B81-244C-941B-EC73BA497E4D}">
      <dsp:nvSpPr>
        <dsp:cNvPr id="0" name=""/>
        <dsp:cNvSpPr/>
      </dsp:nvSpPr>
      <dsp:spPr>
        <a:xfrm>
          <a:off x="3625397" y="4353947"/>
          <a:ext cx="1566724" cy="994870"/>
        </a:xfrm>
        <a:prstGeom prst="roundRect">
          <a:avLst>
            <a:gd name="adj" fmla="val 10000"/>
          </a:avLst>
        </a:prstGeom>
        <a:solidFill>
          <a:schemeClr val="accent4">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C5236B8-8031-A341-A567-CAC85C973077}">
      <dsp:nvSpPr>
        <dsp:cNvPr id="0" name=""/>
        <dsp:cNvSpPr/>
      </dsp:nvSpPr>
      <dsp:spPr>
        <a:xfrm>
          <a:off x="3799477" y="4519323"/>
          <a:ext cx="1566724" cy="99487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Example Interleukin</a:t>
          </a:r>
        </a:p>
      </dsp:txBody>
      <dsp:txXfrm>
        <a:off x="3828616" y="4548462"/>
        <a:ext cx="1508446" cy="936592"/>
      </dsp:txXfrm>
    </dsp:sp>
    <dsp:sp modelId="{0D994728-C512-7945-9CA1-F3241D03A021}">
      <dsp:nvSpPr>
        <dsp:cNvPr id="0" name=""/>
        <dsp:cNvSpPr/>
      </dsp:nvSpPr>
      <dsp:spPr>
        <a:xfrm>
          <a:off x="5540283" y="1452895"/>
          <a:ext cx="1566724" cy="994870"/>
        </a:xfrm>
        <a:prstGeom prst="roundRect">
          <a:avLst>
            <a:gd name="adj" fmla="val 10000"/>
          </a:avLst>
        </a:prstGeom>
        <a:solidFill>
          <a:schemeClr val="accent4">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36A1A60-3CAB-4444-9CFF-7D6D91C25F3F}">
      <dsp:nvSpPr>
        <dsp:cNvPr id="0" name=""/>
        <dsp:cNvSpPr/>
      </dsp:nvSpPr>
      <dsp:spPr>
        <a:xfrm>
          <a:off x="5714363" y="1618271"/>
          <a:ext cx="1566724" cy="99487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Long  Distance</a:t>
          </a:r>
        </a:p>
      </dsp:txBody>
      <dsp:txXfrm>
        <a:off x="5743502" y="1647410"/>
        <a:ext cx="1508446" cy="936592"/>
      </dsp:txXfrm>
    </dsp:sp>
    <dsp:sp modelId="{1D7E21B9-BF81-8F4F-BAC4-D47F29B51D28}">
      <dsp:nvSpPr>
        <dsp:cNvPr id="0" name=""/>
        <dsp:cNvSpPr/>
      </dsp:nvSpPr>
      <dsp:spPr>
        <a:xfrm>
          <a:off x="5540283" y="2903421"/>
          <a:ext cx="1566724" cy="994870"/>
        </a:xfrm>
        <a:prstGeom prst="roundRect">
          <a:avLst>
            <a:gd name="adj" fmla="val 10000"/>
          </a:avLst>
        </a:prstGeom>
        <a:solidFill>
          <a:schemeClr val="accent4">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B3CE004-B9FB-BC4F-8EC6-0EDD922D9C2E}">
      <dsp:nvSpPr>
        <dsp:cNvPr id="0" name=""/>
        <dsp:cNvSpPr/>
      </dsp:nvSpPr>
      <dsp:spPr>
        <a:xfrm>
          <a:off x="5714363" y="3068797"/>
          <a:ext cx="1566724" cy="99487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Hormones</a:t>
          </a:r>
        </a:p>
      </dsp:txBody>
      <dsp:txXfrm>
        <a:off x="5743502" y="3097936"/>
        <a:ext cx="1508446" cy="936592"/>
      </dsp:txXfrm>
    </dsp:sp>
    <dsp:sp modelId="{0323AE5E-1057-5441-96A0-457241247D85}">
      <dsp:nvSpPr>
        <dsp:cNvPr id="0" name=""/>
        <dsp:cNvSpPr/>
      </dsp:nvSpPr>
      <dsp:spPr>
        <a:xfrm>
          <a:off x="5540283" y="4353947"/>
          <a:ext cx="1566724" cy="994870"/>
        </a:xfrm>
        <a:prstGeom prst="roundRect">
          <a:avLst>
            <a:gd name="adj" fmla="val 10000"/>
          </a:avLst>
        </a:prstGeom>
        <a:solidFill>
          <a:schemeClr val="accent4">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8F77F36-9976-0B46-A6FF-BEC85E2A1274}">
      <dsp:nvSpPr>
        <dsp:cNvPr id="0" name=""/>
        <dsp:cNvSpPr/>
      </dsp:nvSpPr>
      <dsp:spPr>
        <a:xfrm>
          <a:off x="5714363" y="4519323"/>
          <a:ext cx="1566724" cy="99487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Example        Insulin</a:t>
          </a:r>
        </a:p>
        <a:p>
          <a:pPr marL="0" lvl="0" indent="0" algn="ctr" defTabSz="755650">
            <a:lnSpc>
              <a:spcPct val="90000"/>
            </a:lnSpc>
            <a:spcBef>
              <a:spcPct val="0"/>
            </a:spcBef>
            <a:spcAft>
              <a:spcPct val="35000"/>
            </a:spcAft>
            <a:buNone/>
          </a:pPr>
          <a:r>
            <a:rPr lang="en-US" sz="1700" kern="1200" dirty="0"/>
            <a:t>	</a:t>
          </a:r>
        </a:p>
      </dsp:txBody>
      <dsp:txXfrm>
        <a:off x="5743502" y="4548462"/>
        <a:ext cx="1508446" cy="93659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2705" tIns="46354" rIns="92705" bIns="46354" numCol="1" anchor="t"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2705" tIns="46354" rIns="92705" bIns="46354" numCol="1" anchor="t" anchorCtr="0" compatLnSpc="1">
            <a:prstTxWarp prst="textNoShape">
              <a:avLst/>
            </a:prstTxWarp>
          </a:bodyPr>
          <a:lstStyle>
            <a:lvl1pPr algn="r">
              <a:defRPr sz="1200">
                <a:latin typeface="Calibri" pitchFamily="34" charset="0"/>
              </a:defRPr>
            </a:lvl1pPr>
          </a:lstStyle>
          <a:p>
            <a:pPr>
              <a:defRPr/>
            </a:pPr>
            <a:fld id="{9FB6C380-66A1-48E8-9E4A-166E8CDD301F}" type="datetime1">
              <a:rPr lang="en-US"/>
              <a:pPr>
                <a:defRPr/>
              </a:pPr>
              <a:t>10/4/2018</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wrap="square" lIns="92705" tIns="46354" rIns="92705" bIns="46354" numCol="1" anchor="b"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2705" tIns="46354" rIns="92705" bIns="46354" numCol="1" anchor="b" anchorCtr="0" compatLnSpc="1">
            <a:prstTxWarp prst="textNoShape">
              <a:avLst/>
            </a:prstTxWarp>
          </a:bodyPr>
          <a:lstStyle>
            <a:lvl1pPr algn="r">
              <a:defRPr sz="1200">
                <a:latin typeface="Calibri" pitchFamily="34" charset="0"/>
              </a:defRPr>
            </a:lvl1pPr>
          </a:lstStyle>
          <a:p>
            <a:pPr>
              <a:defRPr/>
            </a:pPr>
            <a:fld id="{66801361-A748-4E14-A244-EAC909131E94}" type="slidenum">
              <a:rPr lang="en-US"/>
              <a:pPr>
                <a:defRPr/>
              </a:pPr>
              <a:t>‹#›</a:t>
            </a:fld>
            <a:endParaRPr lang="en-US" dirty="0"/>
          </a:p>
        </p:txBody>
      </p:sp>
    </p:spTree>
    <p:extLst>
      <p:ext uri="{BB962C8B-B14F-4D97-AF65-F5344CB8AC3E}">
        <p14:creationId xmlns:p14="http://schemas.microsoft.com/office/powerpoint/2010/main" val="1593367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2705" tIns="46354" rIns="92705" bIns="46354" numCol="1" anchor="t"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wrap="square" lIns="92705" tIns="46354" rIns="92705" bIns="46354" numCol="1" anchor="t" anchorCtr="0" compatLnSpc="1">
            <a:prstTxWarp prst="textNoShape">
              <a:avLst/>
            </a:prstTxWarp>
          </a:bodyPr>
          <a:lstStyle>
            <a:lvl1pPr algn="r">
              <a:defRPr sz="1200">
                <a:latin typeface="Calibri" pitchFamily="34" charset="0"/>
              </a:defRPr>
            </a:lvl1pPr>
          </a:lstStyle>
          <a:p>
            <a:pPr>
              <a:defRPr/>
            </a:pPr>
            <a:fld id="{50084D94-F6B7-4B4F-A806-4BCAE401F3C4}" type="datetime1">
              <a:rPr lang="en-US"/>
              <a:pPr>
                <a:defRPr/>
              </a:pPr>
              <a:t>10/4/2018</a:t>
            </a:fld>
            <a:endParaRPr lang="en-US" dirty="0"/>
          </a:p>
        </p:txBody>
      </p:sp>
      <p:sp>
        <p:nvSpPr>
          <p:cNvPr id="4" name="Slide Image Placeholder 3"/>
          <p:cNvSpPr>
            <a:spLocks noGrp="1" noRot="1" noChangeAspect="1"/>
          </p:cNvSpPr>
          <p:nvPr>
            <p:ph type="sldImg" idx="2"/>
          </p:nvPr>
        </p:nvSpPr>
        <p:spPr>
          <a:xfrm>
            <a:off x="1181100" y="696913"/>
            <a:ext cx="4648200" cy="3487737"/>
          </a:xfrm>
          <a:prstGeom prst="rect">
            <a:avLst/>
          </a:prstGeom>
          <a:noFill/>
          <a:ln w="12700">
            <a:solidFill>
              <a:prstClr val="black"/>
            </a:solidFill>
          </a:ln>
        </p:spPr>
        <p:txBody>
          <a:bodyPr vert="horz" wrap="square" lIns="92705" tIns="46354" rIns="92705" bIns="46354"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wrap="square" lIns="92705" tIns="46354" rIns="92705" bIns="46354"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wrap="square" lIns="92705" tIns="46354" rIns="92705" bIns="46354" numCol="1" anchor="b"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2705" tIns="46354" rIns="92705" bIns="46354" numCol="1" anchor="b" anchorCtr="0" compatLnSpc="1">
            <a:prstTxWarp prst="textNoShape">
              <a:avLst/>
            </a:prstTxWarp>
          </a:bodyPr>
          <a:lstStyle>
            <a:lvl1pPr algn="r">
              <a:defRPr sz="1200">
                <a:latin typeface="Calibri" pitchFamily="34" charset="0"/>
              </a:defRPr>
            </a:lvl1pPr>
          </a:lstStyle>
          <a:p>
            <a:pPr>
              <a:defRPr/>
            </a:pPr>
            <a:fld id="{567B890C-B525-44B9-BF15-563DB0476989}" type="slidenum">
              <a:rPr lang="en-US"/>
              <a:pPr>
                <a:defRPr/>
              </a:pPr>
              <a:t>‹#›</a:t>
            </a:fld>
            <a:endParaRPr lang="en-US" dirty="0"/>
          </a:p>
        </p:txBody>
      </p:sp>
    </p:spTree>
    <p:extLst>
      <p:ext uri="{BB962C8B-B14F-4D97-AF65-F5344CB8AC3E}">
        <p14:creationId xmlns:p14="http://schemas.microsoft.com/office/powerpoint/2010/main" val="17621691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2800" dirty="0"/>
              <a:t>Enduring Understanding 3.D Cells communicate by generating, transmitting and receiving chemical signals.</a:t>
            </a:r>
          </a:p>
          <a:p>
            <a:endParaRPr lang="en-US" sz="2800" dirty="0"/>
          </a:p>
          <a:p>
            <a:r>
              <a:rPr lang="en-US" sz="2800" baseline="0" dirty="0"/>
              <a:t>You may wish to print a copy of slide 20 and distribute it ahead of time.  Ask them to use scissors and cut the pieces apart and bring them to class.  They will be using the pieces to construct a “concept map” near the conclusion of this lesson.</a:t>
            </a:r>
            <a:endParaRPr lang="en-US" sz="2800"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DF5BB76C-E7AC-49D9-9D6D-983AE1DAFFE7}" type="slidenum">
              <a:rPr lang="en-US" sz="1200" smtClean="0">
                <a:solidFill>
                  <a:srgbClr val="000000"/>
                </a:solidFill>
                <a:latin typeface="Calibri" pitchFamily="34" charset="0"/>
              </a:rPr>
              <a:pPr eaLnBrk="1" hangingPunct="1"/>
              <a:t>1</a:t>
            </a:fld>
            <a:endParaRPr lang="en-US" sz="1200" dirty="0">
              <a:solidFill>
                <a:srgbClr val="000000"/>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flow chart</a:t>
            </a:r>
            <a:r>
              <a:rPr lang="en-US" baseline="0" dirty="0"/>
              <a:t> shows a simplified classification system for the cell communication occurring within the body. The dividing lines between hormones, paracrine and autocrine signals have blurred. In our study of hormones we will mostly focus on hormones as long distance communicators. Paracrine refers to a secreted molecule that acts on a neighboring cell, autocrine refers to a secreted molecule that acts on the cell that secreted it.</a:t>
            </a:r>
            <a:endParaRPr lang="en-US" dirty="0"/>
          </a:p>
        </p:txBody>
      </p:sp>
      <p:sp>
        <p:nvSpPr>
          <p:cNvPr id="4" name="Slide Number Placeholder 3"/>
          <p:cNvSpPr>
            <a:spLocks noGrp="1"/>
          </p:cNvSpPr>
          <p:nvPr>
            <p:ph type="sldNum" sz="quarter" idx="10"/>
          </p:nvPr>
        </p:nvSpPr>
        <p:spPr/>
        <p:txBody>
          <a:bodyPr/>
          <a:lstStyle/>
          <a:p>
            <a:pPr>
              <a:defRPr/>
            </a:pPr>
            <a:fld id="{567B890C-B525-44B9-BF15-563DB0476989}" type="slidenum">
              <a:rPr lang="en-US" smtClean="0"/>
              <a:pPr>
                <a:defRPr/>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 would be helper T cells bind</a:t>
            </a:r>
            <a:r>
              <a:rPr lang="en-US" baseline="0" dirty="0"/>
              <a:t> with Killer T cells in the immune system.</a:t>
            </a:r>
            <a:endParaRPr lang="en-US" dirty="0"/>
          </a:p>
        </p:txBody>
      </p:sp>
      <p:sp>
        <p:nvSpPr>
          <p:cNvPr id="4" name="Slide Number Placeholder 3"/>
          <p:cNvSpPr>
            <a:spLocks noGrp="1"/>
          </p:cNvSpPr>
          <p:nvPr>
            <p:ph type="sldNum" sz="quarter" idx="10"/>
          </p:nvPr>
        </p:nvSpPr>
        <p:spPr/>
        <p:txBody>
          <a:bodyPr/>
          <a:lstStyle/>
          <a:p>
            <a:pPr>
              <a:defRPr/>
            </a:pPr>
            <a:fld id="{567B890C-B525-44B9-BF15-563DB0476989}" type="slidenum">
              <a:rPr lang="en-US" smtClean="0"/>
              <a:pPr>
                <a:defRPr/>
              </a:pPr>
              <a:t>14</a:t>
            </a:fld>
            <a:endParaRPr lang="en-US" dirty="0"/>
          </a:p>
        </p:txBody>
      </p:sp>
    </p:spTree>
    <p:extLst>
      <p:ext uri="{BB962C8B-B14F-4D97-AF65-F5344CB8AC3E}">
        <p14:creationId xmlns:p14="http://schemas.microsoft.com/office/powerpoint/2010/main" val="699337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200" dirty="0"/>
              <a:t>The next four slides outline the different “categories” of cell to cell</a:t>
            </a:r>
            <a:r>
              <a:rPr lang="en-US" sz="1200" baseline="0" dirty="0"/>
              <a:t> communications involved in the endocrine system.  Students should know an example for each one as well as the basics of how each type of communication works.</a:t>
            </a:r>
          </a:p>
          <a:p>
            <a:pPr eaLnBrk="1" hangingPunct="1"/>
            <a:endParaRPr lang="en-US" sz="1200" baseline="0" dirty="0"/>
          </a:p>
          <a:p>
            <a:pPr eaLnBrk="1" hangingPunct="1"/>
            <a:r>
              <a:rPr lang="en-US" sz="1200" dirty="0"/>
              <a:t>Paracrine</a:t>
            </a:r>
            <a:r>
              <a:rPr lang="en-US" sz="1200" baseline="0" dirty="0"/>
              <a:t> chemical signals work in cells that are near the secreting cell. For example, neurotransmitters released by a presynaptic cell move across the synapse and impact the post synaptic cell. </a:t>
            </a:r>
            <a:br>
              <a:rPr lang="en-US" sz="1200" baseline="0" dirty="0"/>
            </a:br>
            <a:endParaRPr lang="en-US" sz="1200" baseline="0" dirty="0"/>
          </a:p>
          <a:p>
            <a:pPr eaLnBrk="1" hangingPunct="1"/>
            <a:r>
              <a:rPr lang="en-US" sz="1200" dirty="0"/>
              <a:t>In the immune system, prostaglandins promote fever and inflammation and intensify the sensation of pain.</a:t>
            </a:r>
          </a:p>
          <a:p>
            <a:pPr eaLnBrk="1" hangingPunct="1"/>
            <a:r>
              <a:rPr lang="en-US" sz="1200" dirty="0"/>
              <a:t>Prostaglandins help regulate aggregation of platelets, an early step in formation of blood clots.</a:t>
            </a:r>
          </a:p>
          <a:p>
            <a:endParaRPr lang="en-US" dirty="0"/>
          </a:p>
        </p:txBody>
      </p:sp>
      <p:sp>
        <p:nvSpPr>
          <p:cNvPr id="4" name="Slide Number Placeholder 3"/>
          <p:cNvSpPr>
            <a:spLocks noGrp="1"/>
          </p:cNvSpPr>
          <p:nvPr>
            <p:ph type="sldNum" sz="quarter" idx="10"/>
          </p:nvPr>
        </p:nvSpPr>
        <p:spPr/>
        <p:txBody>
          <a:bodyPr/>
          <a:lstStyle/>
          <a:p>
            <a:pPr>
              <a:defRPr/>
            </a:pPr>
            <a:fld id="{567B890C-B525-44B9-BF15-563DB0476989}" type="slidenum">
              <a:rPr lang="en-US" smtClean="0"/>
              <a:pPr>
                <a:defRPr/>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miter lim="800000"/>
            <a:headEnd/>
            <a:tailEnd/>
          </a:ln>
        </p:spPr>
        <p:txBody>
          <a:bodyPr/>
          <a:lstStyle/>
          <a:p>
            <a:fld id="{55403D14-7A4F-1041-9904-EE801C6D3E41}" type="slidenum">
              <a:rPr lang="en-US"/>
              <a:pPr/>
              <a:t>16</a:t>
            </a:fld>
            <a:endParaRPr lang="en-US" dirty="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dirty="0">
                <a:latin typeface="Times New Roman" charset="0"/>
                <a:ea typeface="ヒラギノ角ゴ Pro W3" charset="-128"/>
              </a:rPr>
              <a:t> Intercellular communication by secreted molecules.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Again…students need to</a:t>
            </a:r>
            <a:r>
              <a:rPr lang="en-US" baseline="0" dirty="0"/>
              <a:t> become an expert on “an” example while have knowledge of various examples.  </a:t>
            </a:r>
            <a:endParaRPr lang="en-US" dirty="0"/>
          </a:p>
        </p:txBody>
      </p:sp>
      <p:sp>
        <p:nvSpPr>
          <p:cNvPr id="4" name="Slide Number Placeholder 3"/>
          <p:cNvSpPr>
            <a:spLocks noGrp="1"/>
          </p:cNvSpPr>
          <p:nvPr>
            <p:ph type="sldNum" sz="quarter" idx="10"/>
          </p:nvPr>
        </p:nvSpPr>
        <p:spPr/>
        <p:txBody>
          <a:bodyPr/>
          <a:lstStyle/>
          <a:p>
            <a:pPr>
              <a:defRPr/>
            </a:pPr>
            <a:fld id="{567B890C-B525-44B9-BF15-563DB0476989}" type="slidenum">
              <a:rPr lang="en-US" smtClean="0"/>
              <a:pPr>
                <a:defRPr/>
              </a:pPr>
              <a:t>17</a:t>
            </a:fld>
            <a:endParaRPr lang="en-US" dirty="0"/>
          </a:p>
        </p:txBody>
      </p:sp>
    </p:spTree>
    <p:extLst>
      <p:ext uri="{BB962C8B-B14F-4D97-AF65-F5344CB8AC3E}">
        <p14:creationId xmlns:p14="http://schemas.microsoft.com/office/powerpoint/2010/main" val="401005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word transduce means to convert. A signal transduction pathway “converts” the original signal molecule into a cellular response. This conversion requires several intermediate messenger molecules (sometimes called “second messengers”), so the signal is actually “converted” or </a:t>
            </a:r>
            <a:r>
              <a:rPr lang="en-US" b="1" baseline="0" dirty="0"/>
              <a:t>transduced</a:t>
            </a:r>
            <a:r>
              <a:rPr lang="en-US" baseline="0" dirty="0"/>
              <a:t> several times, as shown in the blue box above labeled Transduction. The concept of signal transduction pathways will be seen over and over again in AP Biology and is certain to be on the exam.</a:t>
            </a:r>
            <a:endParaRPr lang="en-US" dirty="0"/>
          </a:p>
        </p:txBody>
      </p:sp>
      <p:sp>
        <p:nvSpPr>
          <p:cNvPr id="4" name="Slide Number Placeholder 3"/>
          <p:cNvSpPr>
            <a:spLocks noGrp="1"/>
          </p:cNvSpPr>
          <p:nvPr>
            <p:ph type="sldNum" sz="quarter" idx="10"/>
          </p:nvPr>
        </p:nvSpPr>
        <p:spPr/>
        <p:txBody>
          <a:bodyPr/>
          <a:lstStyle/>
          <a:p>
            <a:pPr>
              <a:defRPr/>
            </a:pPr>
            <a:fld id="{567B890C-B525-44B9-BF15-563DB0476989}" type="slidenum">
              <a:rPr lang="en-US" smtClean="0"/>
              <a:pPr>
                <a:defRPr/>
              </a:pPr>
              <a:t>18</a:t>
            </a:fld>
            <a:endParaRPr lang="en-US" dirty="0"/>
          </a:p>
        </p:txBody>
      </p:sp>
    </p:spTree>
    <p:extLst>
      <p:ext uri="{BB962C8B-B14F-4D97-AF65-F5344CB8AC3E}">
        <p14:creationId xmlns:p14="http://schemas.microsoft.com/office/powerpoint/2010/main" val="475459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to</a:t>
            </a:r>
            <a:r>
              <a:rPr lang="en-US" baseline="0" dirty="0"/>
              <a:t> name some hormones.  Testosterone and estrogen are sure to be in their list!  Either of those make perfect “expert” examples.  </a:t>
            </a:r>
            <a:endParaRPr lang="en-US" dirty="0"/>
          </a:p>
        </p:txBody>
      </p:sp>
      <p:sp>
        <p:nvSpPr>
          <p:cNvPr id="4" name="Slide Number Placeholder 3"/>
          <p:cNvSpPr>
            <a:spLocks noGrp="1"/>
          </p:cNvSpPr>
          <p:nvPr>
            <p:ph type="sldNum" sz="quarter" idx="10"/>
          </p:nvPr>
        </p:nvSpPr>
        <p:spPr/>
        <p:txBody>
          <a:bodyPr/>
          <a:lstStyle/>
          <a:p>
            <a:pPr>
              <a:defRPr/>
            </a:pPr>
            <a:fld id="{567B890C-B525-44B9-BF15-563DB0476989}" type="slidenum">
              <a:rPr lang="en-US" smtClean="0"/>
              <a:pPr>
                <a:defRPr/>
              </a:pPr>
              <a:t>19</a:t>
            </a:fld>
            <a:endParaRPr lang="en-US" dirty="0"/>
          </a:p>
        </p:txBody>
      </p:sp>
    </p:spTree>
    <p:extLst>
      <p:ext uri="{BB962C8B-B14F-4D97-AF65-F5344CB8AC3E}">
        <p14:creationId xmlns:p14="http://schemas.microsoft.com/office/powerpoint/2010/main" val="2886675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are basically being asked to create</a:t>
            </a:r>
            <a:r>
              <a:rPr lang="en-US" baseline="0" dirty="0"/>
              <a:t> a concept map.  You may wish to print a copy of this slide and distribute it ahead of time.  Ask them to use scissors and cut the pieces apart and bring them to class.   </a:t>
            </a:r>
            <a:endParaRPr lang="en-US" dirty="0"/>
          </a:p>
        </p:txBody>
      </p:sp>
      <p:sp>
        <p:nvSpPr>
          <p:cNvPr id="4" name="Slide Number Placeholder 3"/>
          <p:cNvSpPr>
            <a:spLocks noGrp="1"/>
          </p:cNvSpPr>
          <p:nvPr>
            <p:ph type="sldNum" sz="quarter" idx="10"/>
          </p:nvPr>
        </p:nvSpPr>
        <p:spPr/>
        <p:txBody>
          <a:bodyPr/>
          <a:lstStyle/>
          <a:p>
            <a:pPr>
              <a:defRPr/>
            </a:pPr>
            <a:fld id="{567B890C-B525-44B9-BF15-563DB0476989}" type="slidenum">
              <a:rPr lang="en-US" smtClean="0"/>
              <a:pPr>
                <a:defRPr/>
              </a:pPr>
              <a:t>20</a:t>
            </a:fld>
            <a:endParaRPr lang="en-US" dirty="0"/>
          </a:p>
        </p:txBody>
      </p:sp>
    </p:spTree>
    <p:extLst>
      <p:ext uri="{BB962C8B-B14F-4D97-AF65-F5344CB8AC3E}">
        <p14:creationId xmlns:p14="http://schemas.microsoft.com/office/powerpoint/2010/main" val="2700451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 students</a:t>
            </a:r>
            <a:r>
              <a:rPr lang="en-US" baseline="0" dirty="0"/>
              <a:t> to correct their misconceptions before moving on.  It would be great if they could leave class with a complete and ACCURATE concept map!</a:t>
            </a:r>
            <a:endParaRPr lang="en-US" dirty="0"/>
          </a:p>
        </p:txBody>
      </p:sp>
      <p:sp>
        <p:nvSpPr>
          <p:cNvPr id="4" name="Slide Number Placeholder 3"/>
          <p:cNvSpPr>
            <a:spLocks noGrp="1"/>
          </p:cNvSpPr>
          <p:nvPr>
            <p:ph type="sldNum" sz="quarter" idx="10"/>
          </p:nvPr>
        </p:nvSpPr>
        <p:spPr/>
        <p:txBody>
          <a:bodyPr/>
          <a:lstStyle/>
          <a:p>
            <a:pPr>
              <a:defRPr/>
            </a:pPr>
            <a:fld id="{567B890C-B525-44B9-BF15-563DB0476989}" type="slidenum">
              <a:rPr lang="en-US" smtClean="0"/>
              <a:pPr>
                <a:defRPr/>
              </a:pPr>
              <a:t>21</a:t>
            </a:fld>
            <a:endParaRPr lang="en-US" dirty="0"/>
          </a:p>
        </p:txBody>
      </p:sp>
    </p:spTree>
    <p:extLst>
      <p:ext uri="{BB962C8B-B14F-4D97-AF65-F5344CB8AC3E}">
        <p14:creationId xmlns:p14="http://schemas.microsoft.com/office/powerpoint/2010/main" val="2186219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i="0" kern="1200" dirty="0">
                <a:solidFill>
                  <a:schemeClr val="tx1"/>
                </a:solidFill>
                <a:effectLst/>
                <a:latin typeface="+mn-lt"/>
                <a:ea typeface="ＭＳ Ｐゴシック" charset="-128"/>
              </a:rPr>
              <a:t>A</a:t>
            </a:r>
            <a:r>
              <a:rPr lang="en-US" sz="1200" b="0" i="0" kern="1200" baseline="0" dirty="0">
                <a:solidFill>
                  <a:schemeClr val="tx1"/>
                </a:solidFill>
                <a:effectLst/>
                <a:latin typeface="+mn-lt"/>
                <a:ea typeface="ＭＳ Ｐゴシック" charset="-128"/>
              </a:rPr>
              <a:t> ligand is in a narrow sense, a signal triggering molecule, binding to a site on a target protein.  The word “binding” refers to intermolecular forces (IMFs) rather than an actual chemical (covalent or ionic) bond. While actual chemical bonds can form, it is very rare.  It is far more common for the “binding” to be more of an electrostatic attraction.  You can demonstrate this for students using small pieces of torn paper and an ordinary comb.  “Charge” the comb by combing it through someone’s hair (ions from the keratin protein of hair will adhere to the plastic comb).  The comb will then attract the small pieces of paper.  It is obvious that these attractions are not actual chemical bonds.</a:t>
            </a:r>
            <a:endParaRPr lang="en-US" dirty="0"/>
          </a:p>
          <a:p>
            <a:endParaRPr lang="en-US" dirty="0"/>
          </a:p>
          <a:p>
            <a:r>
              <a:rPr lang="en-US" dirty="0"/>
              <a:t>Historical note: In 1970, Dr. Martin </a:t>
            </a:r>
            <a:r>
              <a:rPr lang="en-US" dirty="0" err="1"/>
              <a:t>Rodbell</a:t>
            </a:r>
            <a:r>
              <a:rPr lang="en-US" dirty="0"/>
              <a:t> examined the effects of glucagon on a rat's liver cell membrane receptor. He noted that </a:t>
            </a:r>
            <a:r>
              <a:rPr lang="en-US" dirty="0" err="1"/>
              <a:t>guanosine</a:t>
            </a:r>
            <a:r>
              <a:rPr lang="en-US" dirty="0"/>
              <a:t> triphosphate disassociated glucagon from this receptor and stimulated the G-protein, which strongly influenced the cell's metabolism. Thus he deduced that the G-protein was a transducer that accepted glucagon molecules and affected the cell. For this he shared the 1994 Nobel Prize in Physiology or Medicine with Dr. Alfred G. Gilma</a:t>
            </a:r>
            <a:r>
              <a:rPr lang="en-US" baseline="0" dirty="0"/>
              <a:t>n.  </a:t>
            </a:r>
            <a:br>
              <a:rPr lang="en-US" baseline="0" dirty="0"/>
            </a:br>
            <a:br>
              <a:rPr lang="en-US" baseline="0" dirty="0"/>
            </a:br>
            <a:r>
              <a:rPr lang="en-US" sz="1200" b="0" i="0" kern="1200" dirty="0">
                <a:solidFill>
                  <a:schemeClr val="tx1"/>
                </a:solidFill>
                <a:effectLst/>
                <a:latin typeface="+mn-lt"/>
                <a:ea typeface="ＭＳ Ｐゴシック" charset="-128"/>
                <a:cs typeface="ＭＳ Ｐゴシック" charset="-128"/>
              </a:rPr>
              <a:t>Dr. Gilman became Chairman of the Department of Pharmacology at the University of Texas Southwestern Medical Center in 1981</a:t>
            </a:r>
            <a:r>
              <a:rPr lang="en-US" sz="1200" b="0" i="0" kern="1200" baseline="0" dirty="0">
                <a:solidFill>
                  <a:schemeClr val="tx1"/>
                </a:solidFill>
                <a:effectLst/>
                <a:latin typeface="+mn-lt"/>
                <a:ea typeface="ＭＳ Ｐゴシック" charset="-128"/>
                <a:cs typeface="ＭＳ Ｐゴシック" charset="-128"/>
              </a:rPr>
              <a:t> and then </a:t>
            </a:r>
            <a:r>
              <a:rPr lang="en-US" sz="1200" b="0" i="0" kern="1200" dirty="0">
                <a:solidFill>
                  <a:schemeClr val="tx1"/>
                </a:solidFill>
                <a:effectLst/>
                <a:latin typeface="+mn-lt"/>
                <a:ea typeface="ＭＳ Ｐゴシック" charset="-128"/>
                <a:cs typeface="ＭＳ Ｐゴシック" charset="-128"/>
              </a:rPr>
              <a:t>in 2006 he became Executive Vice President for Academic Affairs and Provost of the University of Texas Southwestern Medical Center in Dallas, TX.  In short, he is a teacher as well as a Nobel Prize Winner! He has worked with the NMSI</a:t>
            </a:r>
            <a:r>
              <a:rPr lang="en-US" sz="1200" b="0" i="0" kern="1200" baseline="0" dirty="0">
                <a:solidFill>
                  <a:schemeClr val="tx1"/>
                </a:solidFill>
                <a:effectLst/>
                <a:latin typeface="+mn-lt"/>
                <a:ea typeface="ＭＳ Ｐゴシック" charset="-128"/>
                <a:cs typeface="ＭＳ Ｐゴシック" charset="-128"/>
              </a:rPr>
              <a:t> science staff on several teacher training projects including the development of a virtual microscope.  He is a long standing supporter of LTF and of NMSI and an advocate of science education.  </a:t>
            </a:r>
            <a:endParaRPr lang="en-US" dirty="0"/>
          </a:p>
        </p:txBody>
      </p:sp>
      <p:sp>
        <p:nvSpPr>
          <p:cNvPr id="4" name="Slide Number Placeholder 3"/>
          <p:cNvSpPr>
            <a:spLocks noGrp="1"/>
          </p:cNvSpPr>
          <p:nvPr>
            <p:ph type="sldNum" sz="quarter" idx="10"/>
          </p:nvPr>
        </p:nvSpPr>
        <p:spPr/>
        <p:txBody>
          <a:bodyPr/>
          <a:lstStyle/>
          <a:p>
            <a:pPr>
              <a:defRPr/>
            </a:pPr>
            <a:fld id="{567B890C-B525-44B9-BF15-563DB0476989}" type="slidenum">
              <a:rPr lang="en-US" smtClean="0"/>
              <a:pPr>
                <a:defRPr/>
              </a:pPr>
              <a:t>22</a:t>
            </a:fld>
            <a:endParaRPr lang="en-US" dirty="0"/>
          </a:p>
        </p:txBody>
      </p:sp>
    </p:spTree>
    <p:extLst>
      <p:ext uri="{BB962C8B-B14F-4D97-AF65-F5344CB8AC3E}">
        <p14:creationId xmlns:p14="http://schemas.microsoft.com/office/powerpoint/2010/main" val="3421998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Ask students to cite specific examples they’ve learned thus far that</a:t>
            </a:r>
            <a:r>
              <a:rPr lang="en-US" baseline="0" dirty="0"/>
              <a:t> involve cell to cell communication.</a:t>
            </a:r>
            <a:endParaRPr lang="en-US" dirty="0"/>
          </a:p>
          <a:p>
            <a:endParaRPr lang="en-US" dirty="0"/>
          </a:p>
          <a:p>
            <a:r>
              <a:rPr lang="en-US" dirty="0"/>
              <a:t>Emphasize that this “cell communication” concept is a central concept</a:t>
            </a:r>
            <a:r>
              <a:rPr lang="en-US" baseline="0" dirty="0"/>
              <a:t> in this course and that students will see it over and over again.  Encourage them to choose a specific example of cell communication (or two) for this unit and become an expert on it.  Let them practice explaining it in detail to each other.  They need to be able to write about 4 points worth on their example when faced with a free response question.</a:t>
            </a:r>
            <a:endParaRPr lang="en-US" dirty="0"/>
          </a:p>
        </p:txBody>
      </p:sp>
      <p:sp>
        <p:nvSpPr>
          <p:cNvPr id="4" name="Slide Number Placeholder 3"/>
          <p:cNvSpPr>
            <a:spLocks noGrp="1"/>
          </p:cNvSpPr>
          <p:nvPr>
            <p:ph type="sldNum" sz="quarter" idx="10"/>
          </p:nvPr>
        </p:nvSpPr>
        <p:spPr/>
        <p:txBody>
          <a:bodyPr/>
          <a:lstStyle/>
          <a:p>
            <a:pPr>
              <a:defRPr/>
            </a:pPr>
            <a:fld id="{567B890C-B525-44B9-BF15-563DB0476989}" type="slidenum">
              <a:rPr lang="en-US" smtClean="0"/>
              <a:pPr>
                <a:defRPr/>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Insulin makes another</a:t>
            </a:r>
            <a:r>
              <a:rPr lang="en-US" baseline="0" dirty="0"/>
              <a:t> excellent “expert” example.  Students often know someone who is diabetic, so they may have a keen interest in learning more about diabetes.</a:t>
            </a:r>
          </a:p>
          <a:p>
            <a:endParaRPr lang="en-US" baseline="0" dirty="0"/>
          </a:p>
          <a:p>
            <a:r>
              <a:rPr lang="en-US" dirty="0"/>
              <a:t>Secreting cells</a:t>
            </a:r>
            <a:r>
              <a:rPr lang="en-US" baseline="0" dirty="0"/>
              <a:t> are the pancreatic beta cells. Target cells (in this example) are muscle cells. The ligand is insulin. The receptor is an integral protein in the membrane of the muscle cell.</a:t>
            </a:r>
            <a:endParaRPr lang="en-US" dirty="0"/>
          </a:p>
        </p:txBody>
      </p:sp>
      <p:sp>
        <p:nvSpPr>
          <p:cNvPr id="4" name="Slide Number Placeholder 3"/>
          <p:cNvSpPr>
            <a:spLocks noGrp="1"/>
          </p:cNvSpPr>
          <p:nvPr>
            <p:ph type="sldNum" sz="quarter" idx="10"/>
          </p:nvPr>
        </p:nvSpPr>
        <p:spPr/>
        <p:txBody>
          <a:bodyPr/>
          <a:lstStyle/>
          <a:p>
            <a:pPr>
              <a:defRPr/>
            </a:pPr>
            <a:fld id="{567B890C-B525-44B9-BF15-563DB0476989}" type="slidenum">
              <a:rPr lang="en-US" smtClean="0"/>
              <a:pPr>
                <a:defRPr/>
              </a:pPr>
              <a:t>23</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dirty="0">
                <a:ea typeface="ＭＳ Ｐゴシック" pitchFamily="34" charset="-128"/>
              </a:rPr>
              <a:t>You may wish to print</a:t>
            </a:r>
            <a:r>
              <a:rPr lang="en-US" baseline="0" dirty="0">
                <a:ea typeface="ＭＳ Ｐゴシック" pitchFamily="34" charset="-128"/>
              </a:rPr>
              <a:t> copies of Slide 7 &amp; Slide 20 prior to class.  Students are asked to label that diagram as we proceed throughout this lesson.</a:t>
            </a:r>
            <a:endParaRPr lang="en-US" dirty="0">
              <a:ea typeface="ＭＳ Ｐゴシック" pitchFamily="34" charset="-128"/>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DF5BB76C-E7AC-49D9-9D6D-983AE1DAFFE7}" type="slidenum">
              <a:rPr lang="en-US" sz="1200" smtClean="0">
                <a:solidFill>
                  <a:srgbClr val="000000"/>
                </a:solidFill>
                <a:latin typeface="Calibri" pitchFamily="34" charset="0"/>
              </a:rPr>
              <a:pPr eaLnBrk="1" hangingPunct="1"/>
              <a:t>24</a:t>
            </a:fld>
            <a:endParaRPr lang="en-US" sz="1200" dirty="0">
              <a:solidFill>
                <a:srgbClr val="000000"/>
              </a:solidFill>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While it is not necessary to memorize every cell type or gland found within the system, it will be helpful to recognize the endocrine glands and the function of the hormones produced by select glands to use as examples of how both short and long distance chemical communication occurs.</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 addition to the specialized endocrine organs mentioned above, many other organs that are part of other body systems, such as the kidney, liver, heart and gonads, have secondary endocrine functions. For example the kidney secretes endocrine hormones such as erythropoietin and renin.</a:t>
            </a:r>
          </a:p>
        </p:txBody>
      </p:sp>
      <p:sp>
        <p:nvSpPr>
          <p:cNvPr id="4" name="Slide Number Placeholder 3"/>
          <p:cNvSpPr>
            <a:spLocks noGrp="1"/>
          </p:cNvSpPr>
          <p:nvPr>
            <p:ph type="sldNum" sz="quarter" idx="10"/>
          </p:nvPr>
        </p:nvSpPr>
        <p:spPr/>
        <p:txBody>
          <a:bodyPr/>
          <a:lstStyle/>
          <a:p>
            <a:pPr>
              <a:defRPr/>
            </a:pPr>
            <a:fld id="{567B890C-B525-44B9-BF15-563DB0476989}" type="slidenum">
              <a:rPr lang="en-US" smtClean="0"/>
              <a:pPr>
                <a:defRPr/>
              </a:pPr>
              <a:t>26</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miter lim="800000"/>
            <a:headEnd/>
            <a:tailEnd/>
          </a:ln>
        </p:spPr>
        <p:txBody>
          <a:bodyPr/>
          <a:lstStyle/>
          <a:p>
            <a:fld id="{7256C2B6-022E-054E-AE3B-711AD00AA152}" type="slidenum">
              <a:rPr lang="en-US"/>
              <a:pPr/>
              <a:t>27</a:t>
            </a:fld>
            <a:endParaRPr lang="en-US" dirty="0"/>
          </a:p>
        </p:txBody>
      </p:sp>
      <p:sp>
        <p:nvSpPr>
          <p:cNvPr id="112643" name="Rectangle 2"/>
          <p:cNvSpPr>
            <a:spLocks noGrp="1" noRot="1" noChangeAspect="1" noChangeArrowheads="1" noTextEdit="1"/>
          </p:cNvSpPr>
          <p:nvPr>
            <p:ph type="sldImg"/>
          </p:nvPr>
        </p:nvSpPr>
        <p:spPr>
          <a:solidFill>
            <a:srgbClr val="FFFFFF"/>
          </a:solidFill>
          <a:ln/>
        </p:spPr>
      </p:sp>
      <p:sp>
        <p:nvSpPr>
          <p:cNvPr id="11264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The endocrine system is made of a series of glands that produce chemicals called hormones. A number of glands that signal each other in sequence are usually referred to as an axis, for example, the hypothalamic-pituitary-adrenal axis.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miter lim="800000"/>
            <a:headEnd/>
            <a:tailEnd/>
          </a:ln>
        </p:spPr>
        <p:txBody>
          <a:bodyPr/>
          <a:lstStyle/>
          <a:p>
            <a:fld id="{E5E74E59-9251-E84C-B992-D240E00D523D}" type="slidenum">
              <a:rPr lang="en-US"/>
              <a:pPr/>
              <a:t>28</a:t>
            </a:fld>
            <a:endParaRPr lang="en-US" dirty="0"/>
          </a:p>
        </p:txBody>
      </p:sp>
      <p:sp>
        <p:nvSpPr>
          <p:cNvPr id="132099" name="Rectangle 2"/>
          <p:cNvSpPr>
            <a:spLocks noGrp="1" noRot="1" noChangeAspect="1" noChangeArrowheads="1" noTextEdit="1"/>
          </p:cNvSpPr>
          <p:nvPr>
            <p:ph type="sldImg"/>
          </p:nvPr>
        </p:nvSpPr>
        <p:spPr>
          <a:solidFill>
            <a:srgbClr val="FFFFFF"/>
          </a:solidFill>
          <a:ln/>
        </p:spPr>
      </p:sp>
      <p:sp>
        <p:nvSpPr>
          <p:cNvPr id="13210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dirty="0">
                <a:latin typeface="Times New Roman" charset="0"/>
                <a:ea typeface="ヒラギノ角ゴ Pro W3" charset="-128"/>
              </a:rPr>
              <a:t>Ask students if they</a:t>
            </a:r>
            <a:r>
              <a:rPr lang="en-US" baseline="0" dirty="0">
                <a:latin typeface="Times New Roman" charset="0"/>
                <a:ea typeface="ヒラギノ角ゴ Pro W3" charset="-128"/>
              </a:rPr>
              <a:t> know the locations of the hypothalamus, anterior pituitary gland and posterior pituitary gland.  They illustrated on the next slide. </a:t>
            </a:r>
            <a:endParaRPr lang="en-US" dirty="0">
              <a:latin typeface="Times New Roman" charset="0"/>
              <a:ea typeface="ヒラギノ角ゴ Pro W3"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miter lim="800000"/>
            <a:headEnd/>
            <a:tailEnd/>
          </a:ln>
        </p:spPr>
        <p:txBody>
          <a:bodyPr/>
          <a:lstStyle/>
          <a:p>
            <a:fld id="{B5625E37-41D0-3A44-8DBB-97CBDB543044}" type="slidenum">
              <a:rPr lang="en-US"/>
              <a:pPr/>
              <a:t>29</a:t>
            </a:fld>
            <a:endParaRPr lang="en-US" dirty="0"/>
          </a:p>
        </p:txBody>
      </p:sp>
      <p:sp>
        <p:nvSpPr>
          <p:cNvPr id="134147" name="Rectangle 2"/>
          <p:cNvSpPr>
            <a:spLocks noGrp="1" noRot="1" noChangeAspect="1" noChangeArrowheads="1" noTextEdit="1"/>
          </p:cNvSpPr>
          <p:nvPr>
            <p:ph type="sldImg"/>
          </p:nvPr>
        </p:nvSpPr>
        <p:spPr>
          <a:solidFill>
            <a:srgbClr val="FFFFFF"/>
          </a:solidFill>
          <a:ln/>
        </p:spPr>
      </p:sp>
      <p:sp>
        <p:nvSpPr>
          <p:cNvPr id="13414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a:latin typeface="Times New Roman" charset="0"/>
              <a:ea typeface="ヒラギノ角ゴ Pro W3"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miter lim="800000"/>
            <a:headEnd/>
            <a:tailEnd/>
          </a:ln>
        </p:spPr>
        <p:txBody>
          <a:bodyPr/>
          <a:lstStyle/>
          <a:p>
            <a:fld id="{D2C509BC-2FF8-474C-B576-DE7451BE6202}" type="slidenum">
              <a:rPr lang="en-US"/>
              <a:pPr/>
              <a:t>30</a:t>
            </a:fld>
            <a:endParaRPr lang="en-US" dirty="0"/>
          </a:p>
        </p:txBody>
      </p:sp>
      <p:sp>
        <p:nvSpPr>
          <p:cNvPr id="138243" name="Rectangle 2"/>
          <p:cNvSpPr>
            <a:spLocks noGrp="1" noRot="1" noChangeAspect="1" noChangeArrowheads="1" noTextEdit="1"/>
          </p:cNvSpPr>
          <p:nvPr>
            <p:ph type="sldImg"/>
          </p:nvPr>
        </p:nvSpPr>
        <p:spPr>
          <a:solidFill>
            <a:srgbClr val="FFFFFF"/>
          </a:solidFill>
          <a:ln/>
        </p:spPr>
      </p:sp>
      <p:sp>
        <p:nvSpPr>
          <p:cNvPr id="13824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latin typeface="Times New Roman" charset="0"/>
                <a:ea typeface="ヒラギノ角ゴ Pro W3" charset="-128"/>
              </a:rPr>
              <a:t>Discuss with students the implications of alcohol and diabetes on ADH. Alcohol</a:t>
            </a:r>
            <a:r>
              <a:rPr lang="en-US" baseline="0" dirty="0">
                <a:latin typeface="Times New Roman" charset="0"/>
                <a:ea typeface="ヒラギノ角ゴ Pro W3" charset="-128"/>
              </a:rPr>
              <a:t> consumption reduces ADH production resulting in an increase in production of urine.  In diabetes insipidus, the pituitary gland produces insufficient ADH which again increases the production of urine.</a:t>
            </a:r>
            <a:endParaRPr lang="en-US" dirty="0">
              <a:latin typeface="Times New Roman" charset="0"/>
              <a:ea typeface="ヒラギノ角ゴ Pro W3"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miter lim="800000"/>
            <a:headEnd/>
            <a:tailEnd/>
          </a:ln>
        </p:spPr>
        <p:txBody>
          <a:bodyPr/>
          <a:lstStyle/>
          <a:p>
            <a:fld id="{FCDA5208-9468-2E4D-A76D-D33B9E83697B}" type="slidenum">
              <a:rPr lang="en-US"/>
              <a:pPr/>
              <a:t>31</a:t>
            </a:fld>
            <a:endParaRPr lang="en-US" dirty="0"/>
          </a:p>
        </p:txBody>
      </p:sp>
      <p:sp>
        <p:nvSpPr>
          <p:cNvPr id="140291" name="Rectangle 2"/>
          <p:cNvSpPr>
            <a:spLocks noGrp="1" noRot="1" noChangeAspect="1" noChangeArrowheads="1" noTextEdit="1"/>
          </p:cNvSpPr>
          <p:nvPr>
            <p:ph type="sldImg"/>
          </p:nvPr>
        </p:nvSpPr>
        <p:spPr>
          <a:solidFill>
            <a:srgbClr val="FFFFFF"/>
          </a:solidFill>
          <a:ln/>
        </p:spPr>
      </p:sp>
      <p:sp>
        <p:nvSpPr>
          <p:cNvPr id="14029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dirty="0">
                <a:latin typeface="Times New Roman" charset="0"/>
                <a:ea typeface="ヒラギノ角ゴ Pro W3" charset="-128"/>
              </a:rPr>
              <a:t>Production and release of posterior pituitary hormones.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miter lim="800000"/>
            <a:headEnd/>
            <a:tailEnd/>
          </a:ln>
        </p:spPr>
        <p:txBody>
          <a:bodyPr/>
          <a:lstStyle/>
          <a:p>
            <a:fld id="{23E0783C-491A-1F47-910D-5EFB5C219A71}" type="slidenum">
              <a:rPr lang="en-US"/>
              <a:pPr/>
              <a:t>32</a:t>
            </a:fld>
            <a:endParaRPr lang="en-US" dirty="0"/>
          </a:p>
        </p:txBody>
      </p:sp>
      <p:sp>
        <p:nvSpPr>
          <p:cNvPr id="142339" name="Rectangle 2"/>
          <p:cNvSpPr>
            <a:spLocks noGrp="1" noRot="1" noChangeAspect="1" noChangeArrowheads="1" noTextEdit="1"/>
          </p:cNvSpPr>
          <p:nvPr>
            <p:ph type="sldImg"/>
          </p:nvPr>
        </p:nvSpPr>
        <p:spPr>
          <a:solidFill>
            <a:srgbClr val="FFFFFF"/>
          </a:solidFill>
          <a:ln/>
        </p:spPr>
      </p:sp>
      <p:sp>
        <p:nvSpPr>
          <p:cNvPr id="14234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dirty="0">
                <a:latin typeface="Times New Roman" charset="0"/>
                <a:ea typeface="ヒラギノ角ゴ Pro W3" charset="-128"/>
              </a:rPr>
              <a:t>Ask</a:t>
            </a:r>
            <a:r>
              <a:rPr lang="en-US" baseline="0" dirty="0">
                <a:latin typeface="Times New Roman" charset="0"/>
                <a:ea typeface="ヒラギノ角ゴ Pro W3" charset="-128"/>
              </a:rPr>
              <a:t> students if they know what “lactose intolerant” means.  Don’t miss the opportunity to make the connection between lactose (milk sugar) and prolactin.</a:t>
            </a:r>
            <a:endParaRPr lang="en-US" dirty="0">
              <a:latin typeface="Times New Roman" charset="0"/>
              <a:ea typeface="ヒラギノ角ゴ Pro W3"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miter lim="800000"/>
            <a:headEnd/>
            <a:tailEnd/>
          </a:ln>
        </p:spPr>
        <p:txBody>
          <a:bodyPr/>
          <a:lstStyle/>
          <a:p>
            <a:fld id="{6BE276EC-241D-BF40-92D7-3A785DB10366}" type="slidenum">
              <a:rPr lang="en-US"/>
              <a:pPr/>
              <a:t>33</a:t>
            </a:fld>
            <a:endParaRPr lang="en-US" dirty="0"/>
          </a:p>
        </p:txBody>
      </p:sp>
      <p:sp>
        <p:nvSpPr>
          <p:cNvPr id="144387" name="Rectangle 2"/>
          <p:cNvSpPr>
            <a:spLocks noGrp="1" noRot="1" noChangeAspect="1" noChangeArrowheads="1" noTextEdit="1"/>
          </p:cNvSpPr>
          <p:nvPr>
            <p:ph type="sldImg"/>
          </p:nvPr>
        </p:nvSpPr>
        <p:spPr>
          <a:solidFill>
            <a:srgbClr val="FFFFFF"/>
          </a:solidFill>
          <a:ln/>
        </p:spPr>
      </p:sp>
      <p:sp>
        <p:nvSpPr>
          <p:cNvPr id="14438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dirty="0">
                <a:latin typeface="Times New Roman" charset="0"/>
                <a:ea typeface="ヒラギノ角ゴ Pro W3" charset="-128"/>
              </a:rPr>
              <a:t>Production and release of anterior pituitary hormones. “Tropic” hormones</a:t>
            </a:r>
            <a:r>
              <a:rPr lang="en-US" baseline="0" dirty="0">
                <a:latin typeface="Times New Roman" charset="0"/>
                <a:ea typeface="ヒラギノ角ゴ Pro W3" charset="-128"/>
              </a:rPr>
              <a:t> are those that target other endocrine glands; so “tropic effects” above refers to hormones produced by the anterior pituitary that in turn stimulate/control other endocrine glands.</a:t>
            </a:r>
            <a:endParaRPr lang="en-US" dirty="0">
              <a:latin typeface="Times New Roman" charset="0"/>
              <a:ea typeface="ヒラギノ角ゴ Pro W3"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Think</a:t>
            </a:r>
            <a:r>
              <a:rPr lang="en-US" baseline="0" dirty="0"/>
              <a:t> about this question. Write an answer on the side of your paper. Show your answer to a neighbor. Sample answers are on the next slide. Expect students to justify/explain their answers.</a:t>
            </a:r>
            <a:endParaRPr lang="en-US" dirty="0"/>
          </a:p>
        </p:txBody>
      </p:sp>
      <p:sp>
        <p:nvSpPr>
          <p:cNvPr id="4" name="Slide Number Placeholder 3"/>
          <p:cNvSpPr>
            <a:spLocks noGrp="1"/>
          </p:cNvSpPr>
          <p:nvPr>
            <p:ph type="sldNum" sz="quarter" idx="10"/>
          </p:nvPr>
        </p:nvSpPr>
        <p:spPr/>
        <p:txBody>
          <a:bodyPr/>
          <a:lstStyle/>
          <a:p>
            <a:pPr>
              <a:defRPr/>
            </a:pPr>
            <a:fld id="{567B890C-B525-44B9-BF15-563DB0476989}" type="slidenum">
              <a:rPr lang="en-US" smtClean="0"/>
              <a:pPr>
                <a:defRPr/>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miter lim="800000"/>
            <a:headEnd/>
            <a:tailEnd/>
          </a:ln>
        </p:spPr>
        <p:txBody>
          <a:bodyPr/>
          <a:lstStyle/>
          <a:p>
            <a:fld id="{F0077305-BACB-E849-97A9-C5E23021BD74}" type="slidenum">
              <a:rPr lang="en-US"/>
              <a:pPr/>
              <a:t>34</a:t>
            </a:fld>
            <a:endParaRPr lang="en-US" dirty="0"/>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dirty="0">
                <a:latin typeface="Times New Roman" charset="0"/>
                <a:ea typeface="ヒラギノ角ゴ Pro W3" charset="-128"/>
              </a:rPr>
              <a:t>Major Human Endocrine Glands and Some of Their Hormones.  Have students “pick a favorite”</a:t>
            </a:r>
            <a:r>
              <a:rPr lang="en-US" baseline="0" dirty="0">
                <a:latin typeface="Times New Roman" charset="0"/>
                <a:ea typeface="ヒラギノ角ゴ Pro W3" charset="-128"/>
              </a:rPr>
              <a:t> from either this slide or the next so they can use it as an example in their free-response writing.</a:t>
            </a:r>
            <a:endParaRPr lang="en-US" dirty="0">
              <a:latin typeface="Times New Roman" charset="0"/>
              <a:ea typeface="ヒラギノ角ゴ Pro W3"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miter lim="800000"/>
            <a:headEnd/>
            <a:tailEnd/>
          </a:ln>
        </p:spPr>
        <p:txBody>
          <a:bodyPr/>
          <a:lstStyle/>
          <a:p>
            <a:fld id="{AC47AE44-FDF7-214A-B708-CF046EDA1C8C}" type="slidenum">
              <a:rPr lang="en-US"/>
              <a:pPr/>
              <a:t>35</a:t>
            </a:fld>
            <a:endParaRPr lang="en-US" dirty="0"/>
          </a:p>
        </p:txBody>
      </p:sp>
      <p:sp>
        <p:nvSpPr>
          <p:cNvPr id="150531" name="Rectangle 2"/>
          <p:cNvSpPr>
            <a:spLocks noGrp="1" noRot="1" noChangeAspect="1" noChangeArrowheads="1" noTextEdit="1"/>
          </p:cNvSpPr>
          <p:nvPr>
            <p:ph type="sldImg"/>
          </p:nvPr>
        </p:nvSpPr>
        <p:spPr>
          <a:solidFill>
            <a:srgbClr val="FFFFFF"/>
          </a:solidFill>
          <a:ln/>
        </p:spPr>
      </p:sp>
      <p:sp>
        <p:nvSpPr>
          <p:cNvPr id="15053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dirty="0">
                <a:latin typeface="Times New Roman" charset="0"/>
                <a:ea typeface="ヒラギノ角ゴ Pro W3" charset="-128"/>
              </a:rPr>
              <a:t>Major Human Endocrine Glands and Some of Their Hormones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word transduce means to convert. A signal transduction pathway “converts” the original signal molecule into a cellular response. This conversion requires several intermediate messenger molecules (sometimes called “second messengers”), so the signal is actually “converted” or </a:t>
            </a:r>
            <a:r>
              <a:rPr lang="en-US" b="1" baseline="0" dirty="0"/>
              <a:t>transduced</a:t>
            </a:r>
            <a:r>
              <a:rPr lang="en-US" baseline="0" dirty="0"/>
              <a:t> several times, as shown in the blue box above labeled Transduction. The concept of signal transduction pathways will be seen over and over again in AP Biology and is certain to be on the exam.</a:t>
            </a:r>
            <a:endParaRPr lang="en-US" dirty="0"/>
          </a:p>
        </p:txBody>
      </p:sp>
      <p:sp>
        <p:nvSpPr>
          <p:cNvPr id="4" name="Slide Number Placeholder 3"/>
          <p:cNvSpPr>
            <a:spLocks noGrp="1"/>
          </p:cNvSpPr>
          <p:nvPr>
            <p:ph type="sldNum" sz="quarter" idx="10"/>
          </p:nvPr>
        </p:nvSpPr>
        <p:spPr/>
        <p:txBody>
          <a:bodyPr/>
          <a:lstStyle/>
          <a:p>
            <a:pPr>
              <a:defRPr/>
            </a:pPr>
            <a:fld id="{567B890C-B525-44B9-BF15-563DB0476989}" type="slidenum">
              <a:rPr lang="en-US" smtClean="0"/>
              <a:pPr>
                <a:defRPr/>
              </a:pPr>
              <a:t>37</a:t>
            </a:fld>
            <a:endParaRPr lang="en-US" dirty="0"/>
          </a:p>
        </p:txBody>
      </p:sp>
    </p:spTree>
    <p:extLst>
      <p:ext uri="{BB962C8B-B14F-4D97-AF65-F5344CB8AC3E}">
        <p14:creationId xmlns:p14="http://schemas.microsoft.com/office/powerpoint/2010/main" val="4754596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Most</a:t>
            </a:r>
            <a:r>
              <a:rPr lang="en-US" baseline="0" dirty="0"/>
              <a:t> cell communication involves three basic steps, reception, transduction and response. Today, we will see this signal transduction pathway being initiated by hormones. We will look at specific examples of how communication is completed using this pathway.</a:t>
            </a:r>
            <a:endParaRPr lang="en-US" dirty="0"/>
          </a:p>
        </p:txBody>
      </p:sp>
      <p:sp>
        <p:nvSpPr>
          <p:cNvPr id="4" name="Slide Number Placeholder 3"/>
          <p:cNvSpPr>
            <a:spLocks noGrp="1"/>
          </p:cNvSpPr>
          <p:nvPr>
            <p:ph type="sldNum" sz="quarter" idx="10"/>
          </p:nvPr>
        </p:nvSpPr>
        <p:spPr/>
        <p:txBody>
          <a:bodyPr/>
          <a:lstStyle/>
          <a:p>
            <a:pPr>
              <a:defRPr/>
            </a:pPr>
            <a:fld id="{567B890C-B525-44B9-BF15-563DB0476989}" type="slidenum">
              <a:rPr lang="en-US" smtClean="0"/>
              <a:pPr>
                <a:defRPr/>
              </a:pPr>
              <a:t>38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word transduce means to convert. A signal transduction pathway “converts” the original signal molecule into a cellular response. This conversion requires several intermediate messenger molecules (sometimes called “second messengers”), so the signal is actually “converted” or </a:t>
            </a:r>
            <a:r>
              <a:rPr lang="en-US" b="1" baseline="0" dirty="0"/>
              <a:t>transduced</a:t>
            </a:r>
            <a:r>
              <a:rPr lang="en-US" baseline="0" dirty="0"/>
              <a:t> several times, as shown in the blue box above labeled Transduction. The concept of signal transduction pathways will be seen over and over again in AP Biology and is certain to be on the exam.</a:t>
            </a:r>
            <a:endParaRPr lang="en-US" dirty="0"/>
          </a:p>
        </p:txBody>
      </p:sp>
      <p:sp>
        <p:nvSpPr>
          <p:cNvPr id="4" name="Slide Number Placeholder 3"/>
          <p:cNvSpPr>
            <a:spLocks noGrp="1"/>
          </p:cNvSpPr>
          <p:nvPr>
            <p:ph type="sldNum" sz="quarter" idx="10"/>
          </p:nvPr>
        </p:nvSpPr>
        <p:spPr/>
        <p:txBody>
          <a:bodyPr/>
          <a:lstStyle/>
          <a:p>
            <a:pPr>
              <a:defRPr/>
            </a:pPr>
            <a:fld id="{567B890C-B525-44B9-BF15-563DB0476989}" type="slidenum">
              <a:rPr lang="en-US" smtClean="0"/>
              <a:pPr>
                <a:defRPr/>
              </a:pPr>
              <a:t>39</a:t>
            </a:fld>
            <a:endParaRPr lang="en-US" dirty="0"/>
          </a:p>
        </p:txBody>
      </p:sp>
    </p:spTree>
    <p:extLst>
      <p:ext uri="{BB962C8B-B14F-4D97-AF65-F5344CB8AC3E}">
        <p14:creationId xmlns:p14="http://schemas.microsoft.com/office/powerpoint/2010/main" val="4754596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The transduction pathway at the target cell begins when the ligand binds to the receptor forming a temporary ligand/receptor complex. This stimulates transduction which leads to a response from the cell.  </a:t>
            </a:r>
            <a:r>
              <a:rPr lang="en-US" dirty="0"/>
              <a:t>Have</a:t>
            </a:r>
            <a:r>
              <a:rPr lang="en-US" baseline="0" dirty="0"/>
              <a:t> students cite some examples of ligands.</a:t>
            </a:r>
            <a:endParaRPr lang="en-US" dirty="0"/>
          </a:p>
        </p:txBody>
      </p:sp>
      <p:sp>
        <p:nvSpPr>
          <p:cNvPr id="4" name="Slide Number Placeholder 3"/>
          <p:cNvSpPr>
            <a:spLocks noGrp="1"/>
          </p:cNvSpPr>
          <p:nvPr>
            <p:ph type="sldNum" sz="quarter" idx="10"/>
          </p:nvPr>
        </p:nvSpPr>
        <p:spPr/>
        <p:txBody>
          <a:bodyPr/>
          <a:lstStyle/>
          <a:p>
            <a:pPr>
              <a:defRPr/>
            </a:pPr>
            <a:fld id="{567B890C-B525-44B9-BF15-563DB0476989}" type="slidenum">
              <a:rPr lang="en-US" smtClean="0"/>
              <a:pPr>
                <a:defRPr/>
              </a:pPr>
              <a:t>40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hormones</a:t>
            </a:r>
            <a:r>
              <a:rPr lang="en-US" baseline="0" dirty="0"/>
              <a:t> we consider today fall into three main categories. Polypeptides, amines and steroid hormones. The chemical make up of each is different so it is not surprising that these ligands impact cells very differently.</a:t>
            </a:r>
            <a:endParaRPr lang="en-US" dirty="0"/>
          </a:p>
        </p:txBody>
      </p:sp>
      <p:sp>
        <p:nvSpPr>
          <p:cNvPr id="4" name="Slide Number Placeholder 3"/>
          <p:cNvSpPr>
            <a:spLocks noGrp="1"/>
          </p:cNvSpPr>
          <p:nvPr>
            <p:ph type="sldNum" sz="quarter" idx="10"/>
          </p:nvPr>
        </p:nvSpPr>
        <p:spPr/>
        <p:txBody>
          <a:bodyPr/>
          <a:lstStyle/>
          <a:p>
            <a:pPr>
              <a:defRPr/>
            </a:pPr>
            <a:fld id="{567B890C-B525-44B9-BF15-563DB0476989}" type="slidenum">
              <a:rPr lang="en-US" smtClean="0"/>
              <a:pPr>
                <a:defRPr/>
              </a:pPr>
              <a:t>41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hormones</a:t>
            </a:r>
            <a:r>
              <a:rPr lang="en-US" baseline="0" dirty="0"/>
              <a:t> we consider today fall into three main categories. Polypeptides, amines and steroid hormones. The chemical make up of each is different so it is not surprising that these ligands impact cells very differently.</a:t>
            </a:r>
            <a:endParaRPr lang="en-US" dirty="0"/>
          </a:p>
        </p:txBody>
      </p:sp>
      <p:sp>
        <p:nvSpPr>
          <p:cNvPr id="4" name="Slide Number Placeholder 3"/>
          <p:cNvSpPr>
            <a:spLocks noGrp="1"/>
          </p:cNvSpPr>
          <p:nvPr>
            <p:ph type="sldNum" sz="quarter" idx="10"/>
          </p:nvPr>
        </p:nvSpPr>
        <p:spPr/>
        <p:txBody>
          <a:bodyPr/>
          <a:lstStyle/>
          <a:p>
            <a:pPr>
              <a:defRPr/>
            </a:pPr>
            <a:fld id="{567B890C-B525-44B9-BF15-563DB0476989}" type="slidenum">
              <a:rPr lang="en-US" smtClean="0"/>
              <a:pPr>
                <a:defRPr/>
              </a:pPr>
              <a:t>42</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miter lim="800000"/>
            <a:headEnd/>
            <a:tailEnd/>
          </a:ln>
        </p:spPr>
        <p:txBody>
          <a:bodyPr/>
          <a:lstStyle/>
          <a:p>
            <a:fld id="{05487831-3E84-7D4A-ADC6-4F88232C55F2}" type="slidenum">
              <a:rPr lang="en-US"/>
              <a:pPr/>
              <a:t>43</a:t>
            </a:fld>
            <a:endParaRPr lang="en-US"/>
          </a:p>
        </p:txBody>
      </p:sp>
      <p:sp>
        <p:nvSpPr>
          <p:cNvPr id="58371"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dirty="0">
                <a:latin typeface="Times New Roman" charset="0"/>
                <a:ea typeface="ヒラギノ角ゴ Pro W3" charset="-128"/>
              </a:rPr>
              <a:t> Receptor location varies with hormone type. Notice that the water soluble hormones, such as epinephrine</a:t>
            </a:r>
            <a:r>
              <a:rPr lang="en-US" baseline="0" dirty="0">
                <a:latin typeface="Times New Roman" charset="0"/>
                <a:ea typeface="ヒラギノ角ゴ Pro W3" charset="-128"/>
              </a:rPr>
              <a:t> or insulin, bind with a membrane bound receptor protein while the lipid soluble hormone can pass directly through the membrane of the target cell to dock with an intracellular receptor..</a:t>
            </a:r>
            <a:endParaRPr lang="en-US" dirty="0">
              <a:latin typeface="Times New Roman" charset="0"/>
              <a:ea typeface="ヒラギノ角ゴ Pro W3"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Explain the pathway</a:t>
            </a:r>
            <a:r>
              <a:rPr lang="en-US" baseline="0" dirty="0"/>
              <a:t> of a steroid hormone using testosterone as an example. Pick a male student with a moustache as your example and explain how testosterone from the testes is secreted and moves into the blood stream  The testosterone would move around the male’s body. However, follicular cells have testosterone receptors and respond to the presence of this hormone. Once inside the follicle cell of the lip, the testosterone stimulates the cell to produce keratin by “turning on” the segment of DNA that codes for the protein.”</a:t>
            </a:r>
            <a:endParaRPr lang="en-US" dirty="0"/>
          </a:p>
        </p:txBody>
      </p:sp>
      <p:sp>
        <p:nvSpPr>
          <p:cNvPr id="4" name="Slide Number Placeholder 3"/>
          <p:cNvSpPr>
            <a:spLocks noGrp="1"/>
          </p:cNvSpPr>
          <p:nvPr>
            <p:ph type="sldNum" sz="quarter" idx="10"/>
          </p:nvPr>
        </p:nvSpPr>
        <p:spPr/>
        <p:txBody>
          <a:bodyPr/>
          <a:lstStyle/>
          <a:p>
            <a:pPr>
              <a:defRPr/>
            </a:pPr>
            <a:fld id="{567B890C-B525-44B9-BF15-563DB0476989}" type="slidenum">
              <a:rPr lang="en-US" smtClean="0"/>
              <a:pPr>
                <a:defRPr/>
              </a:pPr>
              <a:t>44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Coordinate activities such as development</a:t>
            </a:r>
            <a:r>
              <a:rPr lang="en-US" baseline="0" dirty="0"/>
              <a:t> and movement, hormones and neurotransmitters are chemical communications, cell recognition such as for antibodies, yeast exchange mating factors, pathways such as signal transduction pathway that are a series of steps by which a signal on the cell’s surface is converted to a specific cellular response, and apoptosis is a type of programmed cell death (think embryonic development of fingers and toes, the disappearance of a tadpole’s tail, etc.), just to name a few.</a:t>
            </a:r>
            <a:endParaRPr lang="en-US" dirty="0"/>
          </a:p>
        </p:txBody>
      </p:sp>
      <p:sp>
        <p:nvSpPr>
          <p:cNvPr id="4" name="Slide Number Placeholder 3"/>
          <p:cNvSpPr>
            <a:spLocks noGrp="1"/>
          </p:cNvSpPr>
          <p:nvPr>
            <p:ph type="sldNum" sz="quarter" idx="10"/>
          </p:nvPr>
        </p:nvSpPr>
        <p:spPr/>
        <p:txBody>
          <a:bodyPr/>
          <a:lstStyle/>
          <a:p>
            <a:pPr>
              <a:defRPr/>
            </a:pPr>
            <a:fld id="{567B890C-B525-44B9-BF15-563DB0476989}" type="slidenum">
              <a:rPr lang="en-US" smtClean="0"/>
              <a:pPr>
                <a:defRPr/>
              </a:pPr>
              <a:t>5</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this case the protein produced could</a:t>
            </a:r>
            <a:r>
              <a:rPr lang="en-US" baseline="0" dirty="0"/>
              <a:t> be keratin.</a:t>
            </a:r>
            <a:endParaRPr lang="en-US" dirty="0"/>
          </a:p>
        </p:txBody>
      </p:sp>
      <p:sp>
        <p:nvSpPr>
          <p:cNvPr id="4" name="Slide Number Placeholder 3"/>
          <p:cNvSpPr>
            <a:spLocks noGrp="1"/>
          </p:cNvSpPr>
          <p:nvPr>
            <p:ph type="sldNum" sz="quarter" idx="10"/>
          </p:nvPr>
        </p:nvSpPr>
        <p:spPr/>
        <p:txBody>
          <a:bodyPr/>
          <a:lstStyle/>
          <a:p>
            <a:pPr>
              <a:defRPr/>
            </a:pPr>
            <a:fld id="{567B890C-B525-44B9-BF15-563DB0476989}" type="slidenum">
              <a:rPr lang="en-US" smtClean="0"/>
              <a:pPr>
                <a:defRPr/>
              </a:pPr>
              <a:t>45</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Have students</a:t>
            </a:r>
            <a:r>
              <a:rPr lang="en-US" baseline="0" dirty="0"/>
              <a:t> take turns explaining the action of a steroid hormone using the model provided. (Pig hair from a paint brush can serve as the keratin produced in this pathway). Hold students accountable for the activity by having them write a list of steps in the pathway from </a:t>
            </a:r>
            <a:r>
              <a:rPr lang="en-US" baseline="0" dirty="0" err="1"/>
              <a:t>secretory</a:t>
            </a:r>
            <a:r>
              <a:rPr lang="en-US" baseline="0" dirty="0"/>
              <a:t> cell to keratin produced.</a:t>
            </a:r>
            <a:endParaRPr lang="en-US" dirty="0"/>
          </a:p>
        </p:txBody>
      </p:sp>
      <p:sp>
        <p:nvSpPr>
          <p:cNvPr id="4" name="Slide Number Placeholder 3"/>
          <p:cNvSpPr>
            <a:spLocks noGrp="1"/>
          </p:cNvSpPr>
          <p:nvPr>
            <p:ph type="sldNum" sz="quarter" idx="10"/>
          </p:nvPr>
        </p:nvSpPr>
        <p:spPr/>
        <p:txBody>
          <a:bodyPr/>
          <a:lstStyle/>
          <a:p>
            <a:pPr>
              <a:defRPr/>
            </a:pPr>
            <a:fld id="{567B890C-B525-44B9-BF15-563DB0476989}" type="slidenum">
              <a:rPr lang="en-US" smtClean="0"/>
              <a:pPr>
                <a:defRPr/>
              </a:pPr>
              <a:t>46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7B890C-B525-44B9-BF15-563DB0476989}" type="slidenum">
              <a:rPr lang="en-US" smtClean="0"/>
              <a:pPr>
                <a:defRPr/>
              </a:pPr>
              <a:t>7</a:t>
            </a:fld>
            <a:endParaRPr lang="en-US" dirty="0"/>
          </a:p>
        </p:txBody>
      </p:sp>
    </p:spTree>
    <p:extLst>
      <p:ext uri="{BB962C8B-B14F-4D97-AF65-F5344CB8AC3E}">
        <p14:creationId xmlns:p14="http://schemas.microsoft.com/office/powerpoint/2010/main" val="3865560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we just want to introduce the concept of</a:t>
            </a:r>
            <a:r>
              <a:rPr lang="en-US" baseline="0" dirty="0"/>
              <a:t> signal transduction.  Preface this animation with a brief discussion of the “fight or flight” response.  “Imagine observing a bear in its natural habitat…” is an appropriate introduction, then click on the animation link.  Only explore the “overview” portion of the animation at this time.   </a:t>
            </a:r>
            <a:endParaRPr lang="en-US" dirty="0"/>
          </a:p>
        </p:txBody>
      </p:sp>
      <p:sp>
        <p:nvSpPr>
          <p:cNvPr id="4" name="Slide Number Placeholder 3"/>
          <p:cNvSpPr>
            <a:spLocks noGrp="1"/>
          </p:cNvSpPr>
          <p:nvPr>
            <p:ph type="sldNum" sz="quarter" idx="10"/>
          </p:nvPr>
        </p:nvSpPr>
        <p:spPr/>
        <p:txBody>
          <a:bodyPr/>
          <a:lstStyle/>
          <a:p>
            <a:pPr>
              <a:defRPr/>
            </a:pPr>
            <a:fld id="{567B890C-B525-44B9-BF15-563DB0476989}" type="slidenum">
              <a:rPr lang="en-US" smtClean="0"/>
              <a:pPr>
                <a:defRPr/>
              </a:pPr>
              <a:t>8</a:t>
            </a:fld>
            <a:endParaRPr lang="en-US" dirty="0"/>
          </a:p>
        </p:txBody>
      </p:sp>
    </p:spTree>
    <p:extLst>
      <p:ext uri="{BB962C8B-B14F-4D97-AF65-F5344CB8AC3E}">
        <p14:creationId xmlns:p14="http://schemas.microsoft.com/office/powerpoint/2010/main" val="3865560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Pheromones</a:t>
            </a:r>
            <a:r>
              <a:rPr lang="en-US" baseline="0" dirty="0"/>
              <a:t> are chemicals that are produced by organisms to aid in communication by members of the same species, quorum sensing is used by organisms to react as a group usually in bacteria.</a:t>
            </a:r>
          </a:p>
          <a:p>
            <a:endParaRPr lang="en-US" dirty="0"/>
          </a:p>
        </p:txBody>
      </p:sp>
      <p:sp>
        <p:nvSpPr>
          <p:cNvPr id="4" name="Slide Number Placeholder 3"/>
          <p:cNvSpPr>
            <a:spLocks noGrp="1"/>
          </p:cNvSpPr>
          <p:nvPr>
            <p:ph type="sldNum" sz="quarter" idx="10"/>
          </p:nvPr>
        </p:nvSpPr>
        <p:spPr/>
        <p:txBody>
          <a:bodyPr/>
          <a:lstStyle/>
          <a:p>
            <a:pPr>
              <a:defRPr/>
            </a:pPr>
            <a:fld id="{567B890C-B525-44B9-BF15-563DB0476989}" type="slidenum">
              <a:rPr lang="en-US" smtClean="0"/>
              <a:pPr>
                <a:defRPr/>
              </a:pPr>
              <a:t>9</a:t>
            </a:fld>
            <a:endParaRPr lang="en-US" dirty="0"/>
          </a:p>
        </p:txBody>
      </p:sp>
    </p:spTree>
    <p:extLst>
      <p:ext uri="{BB962C8B-B14F-4D97-AF65-F5344CB8AC3E}">
        <p14:creationId xmlns:p14="http://schemas.microsoft.com/office/powerpoint/2010/main" val="1609449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video shows a gentleman laying down a </a:t>
            </a:r>
            <a:r>
              <a:rPr lang="en-US" baseline="0" dirty="0" err="1"/>
              <a:t>PaperMate</a:t>
            </a:r>
            <a:r>
              <a:rPr lang="en-US" baseline="0" dirty="0"/>
              <a:t> Ink trail on a plain white piece of paper.  Next, he places a termite onto the paper and within seconds the termite follows the trail (with a bit of trial and error on the termite’s part).  Students love this! </a:t>
            </a:r>
            <a:endParaRPr lang="en-US" dirty="0"/>
          </a:p>
        </p:txBody>
      </p:sp>
      <p:sp>
        <p:nvSpPr>
          <p:cNvPr id="4" name="Slide Number Placeholder 3"/>
          <p:cNvSpPr>
            <a:spLocks noGrp="1"/>
          </p:cNvSpPr>
          <p:nvPr>
            <p:ph type="sldNum" sz="quarter" idx="10"/>
          </p:nvPr>
        </p:nvSpPr>
        <p:spPr/>
        <p:txBody>
          <a:bodyPr/>
          <a:lstStyle/>
          <a:p>
            <a:pPr>
              <a:defRPr/>
            </a:pPr>
            <a:fld id="{567B890C-B525-44B9-BF15-563DB0476989}" type="slidenum">
              <a:rPr lang="en-US" smtClean="0"/>
              <a:pPr>
                <a:defRPr/>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process, termed quorum sensing, allows bacteria to monitor the environment for other bacteria and to alter behavior on a population-wide scale in response to changes in the number and/or species present in a community. THERE IS NO NEED TO DESCRIBE THE DETAILS of the image shown.</a:t>
            </a:r>
          </a:p>
          <a:p>
            <a:endParaRPr lang="en-US" dirty="0"/>
          </a:p>
        </p:txBody>
      </p:sp>
      <p:sp>
        <p:nvSpPr>
          <p:cNvPr id="4" name="Slide Number Placeholder 3"/>
          <p:cNvSpPr>
            <a:spLocks noGrp="1"/>
          </p:cNvSpPr>
          <p:nvPr>
            <p:ph type="sldNum" sz="quarter" idx="10"/>
          </p:nvPr>
        </p:nvSpPr>
        <p:spPr/>
        <p:txBody>
          <a:bodyPr/>
          <a:lstStyle/>
          <a:p>
            <a:pPr>
              <a:defRPr/>
            </a:pPr>
            <a:fld id="{567B890C-B525-44B9-BF15-563DB0476989}" type="slidenum">
              <a:rPr lang="en-US" smtClean="0"/>
              <a:pPr>
                <a:defRPr/>
              </a:pPr>
              <a:t>11</a:t>
            </a:fld>
            <a:endParaRPr lang="en-US" dirty="0"/>
          </a:p>
        </p:txBody>
      </p:sp>
    </p:spTree>
    <p:extLst>
      <p:ext uri="{BB962C8B-B14F-4D97-AF65-F5344CB8AC3E}">
        <p14:creationId xmlns:p14="http://schemas.microsoft.com/office/powerpoint/2010/main" val="1471630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03F8B3F-A2F4-4374-AE48-1F1AAEEB6023}" type="datetime1">
              <a:rPr lang="en-US"/>
              <a:pPr>
                <a:defRPr/>
              </a:pPr>
              <a:t>10/4/2018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8690EE7-13CC-4908-8F8C-25822FFA84D8}" type="slidenum">
              <a:rPr lang="en-US"/>
              <a:pPr>
                <a:defRPr/>
              </a:pPr>
              <a:t>‹#›</a:t>
            </a:fld>
            <a:endParaRPr lang="en-US" dirty="0"/>
          </a:p>
        </p:txBody>
      </p:sp>
    </p:spTree>
    <p:extLst>
      <p:ext uri="{BB962C8B-B14F-4D97-AF65-F5344CB8AC3E}">
        <p14:creationId xmlns:p14="http://schemas.microsoft.com/office/powerpoint/2010/main" val="494809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A9C5FC7-713A-4D02-B194-DDCA9747EB23}" type="datetime1">
              <a:rPr lang="en-US"/>
              <a:pPr>
                <a:defRPr/>
              </a:pPr>
              <a:t>10/4/2018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C05EC7A-D3E7-47EB-92C3-36AD47024204}" type="slidenum">
              <a:rPr lang="en-US"/>
              <a:pPr>
                <a:defRPr/>
              </a:pPr>
              <a:t>‹#›</a:t>
            </a:fld>
            <a:endParaRPr lang="en-US" dirty="0"/>
          </a:p>
        </p:txBody>
      </p:sp>
    </p:spTree>
    <p:extLst>
      <p:ext uri="{BB962C8B-B14F-4D97-AF65-F5344CB8AC3E}">
        <p14:creationId xmlns:p14="http://schemas.microsoft.com/office/powerpoint/2010/main" val="2502121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196E2A3-BCDF-4599-91A1-D87C1ED5915D}" type="datetime1">
              <a:rPr lang="en-US"/>
              <a:pPr>
                <a:defRPr/>
              </a:pPr>
              <a:t>10/4/2018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1584424-B152-4C52-85B1-41C3BF7684AC}" type="slidenum">
              <a:rPr lang="en-US"/>
              <a:pPr>
                <a:defRPr/>
              </a:pPr>
              <a:t>‹#›</a:t>
            </a:fld>
            <a:endParaRPr lang="en-US" dirty="0"/>
          </a:p>
        </p:txBody>
      </p:sp>
    </p:spTree>
    <p:extLst>
      <p:ext uri="{BB962C8B-B14F-4D97-AF65-F5344CB8AC3E}">
        <p14:creationId xmlns:p14="http://schemas.microsoft.com/office/powerpoint/2010/main" val="554891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F4994DEC-0C44-EE4A-976D-601287BA9AE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1FDEDCE-55BB-4472-A061-0E418C52F7D3}" type="datetime1">
              <a:rPr lang="en-US"/>
              <a:pPr>
                <a:defRPr/>
              </a:pPr>
              <a:t>10/4/2018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477000"/>
            <a:ext cx="2133600" cy="365125"/>
          </a:xfrm>
        </p:spPr>
        <p:txBody>
          <a:bodyPr/>
          <a:lstStyle>
            <a:lvl1pPr>
              <a:defRPr/>
            </a:lvl1pPr>
          </a:lstStyle>
          <a:p>
            <a:pPr>
              <a:defRPr/>
            </a:pPr>
            <a:fld id="{777A361B-253D-4461-BB41-89D82972233F}" type="slidenum">
              <a:rPr lang="en-US"/>
              <a:pPr>
                <a:defRPr/>
              </a:pPr>
              <a:t>‹#›</a:t>
            </a:fld>
            <a:endParaRPr lang="en-US" dirty="0"/>
          </a:p>
        </p:txBody>
      </p:sp>
    </p:spTree>
    <p:extLst>
      <p:ext uri="{BB962C8B-B14F-4D97-AF65-F5344CB8AC3E}">
        <p14:creationId xmlns:p14="http://schemas.microsoft.com/office/powerpoint/2010/main" val="1079753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6A08636-0093-4543-A11A-F96A3BC559E6}" type="datetime1">
              <a:rPr lang="en-US"/>
              <a:pPr>
                <a:defRPr/>
              </a:pPr>
              <a:t>10/4/2018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E1B9D49-C0C0-4228-B817-9F91D96B458D}" type="slidenum">
              <a:rPr lang="en-US"/>
              <a:pPr>
                <a:defRPr/>
              </a:pPr>
              <a:t>‹#›</a:t>
            </a:fld>
            <a:endParaRPr lang="en-US" dirty="0"/>
          </a:p>
        </p:txBody>
      </p:sp>
    </p:spTree>
    <p:extLst>
      <p:ext uri="{BB962C8B-B14F-4D97-AF65-F5344CB8AC3E}">
        <p14:creationId xmlns:p14="http://schemas.microsoft.com/office/powerpoint/2010/main" val="4271562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8B430D5-D7D5-46A9-A9BB-5849268E5407}" type="datetime1">
              <a:rPr lang="en-US"/>
              <a:pPr>
                <a:defRPr/>
              </a:pPr>
              <a:t>10/4/2018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23AD739-A8F1-4DD7-A6A2-E1F076C47C56}" type="slidenum">
              <a:rPr lang="en-US"/>
              <a:pPr>
                <a:defRPr/>
              </a:pPr>
              <a:t>‹#›</a:t>
            </a:fld>
            <a:endParaRPr lang="en-US" dirty="0"/>
          </a:p>
        </p:txBody>
      </p:sp>
    </p:spTree>
    <p:extLst>
      <p:ext uri="{BB962C8B-B14F-4D97-AF65-F5344CB8AC3E}">
        <p14:creationId xmlns:p14="http://schemas.microsoft.com/office/powerpoint/2010/main" val="4069160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ADA63CC-F533-43BB-9494-09EAC3720A23}" type="datetime1">
              <a:rPr lang="en-US"/>
              <a:pPr>
                <a:defRPr/>
              </a:pPr>
              <a:t>10/4/2018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398291CB-6F1A-402F-A70A-327A12D1EB0E}" type="slidenum">
              <a:rPr lang="en-US"/>
              <a:pPr>
                <a:defRPr/>
              </a:pPr>
              <a:t>‹#›</a:t>
            </a:fld>
            <a:endParaRPr lang="en-US" dirty="0"/>
          </a:p>
        </p:txBody>
      </p:sp>
    </p:spTree>
    <p:extLst>
      <p:ext uri="{BB962C8B-B14F-4D97-AF65-F5344CB8AC3E}">
        <p14:creationId xmlns:p14="http://schemas.microsoft.com/office/powerpoint/2010/main" val="1884110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C3985AD-4A38-4BEF-B7C9-1171C2C9D1EE}" type="datetime1">
              <a:rPr lang="en-US"/>
              <a:pPr>
                <a:defRPr/>
              </a:pPr>
              <a:t>10/4/2018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39B6538-4665-474E-8013-E749EBD10B37}" type="slidenum">
              <a:rPr lang="en-US"/>
              <a:pPr>
                <a:defRPr/>
              </a:pPr>
              <a:t>‹#›</a:t>
            </a:fld>
            <a:endParaRPr lang="en-US" dirty="0"/>
          </a:p>
        </p:txBody>
      </p:sp>
    </p:spTree>
    <p:extLst>
      <p:ext uri="{BB962C8B-B14F-4D97-AF65-F5344CB8AC3E}">
        <p14:creationId xmlns:p14="http://schemas.microsoft.com/office/powerpoint/2010/main" val="4154333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120757-9DA8-4C70-899E-885D6A84280E}" type="datetime1">
              <a:rPr lang="en-US"/>
              <a:pPr>
                <a:defRPr/>
              </a:pPr>
              <a:t>10/4/2018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B077C96-A84F-485F-9418-48F9877A1BEA}" type="slidenum">
              <a:rPr lang="en-US"/>
              <a:pPr>
                <a:defRPr/>
              </a:pPr>
              <a:t>‹#›</a:t>
            </a:fld>
            <a:endParaRPr lang="en-US" dirty="0"/>
          </a:p>
        </p:txBody>
      </p:sp>
    </p:spTree>
    <p:extLst>
      <p:ext uri="{BB962C8B-B14F-4D97-AF65-F5344CB8AC3E}">
        <p14:creationId xmlns:p14="http://schemas.microsoft.com/office/powerpoint/2010/main" val="3529691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866DA93-FBD0-46EF-85FE-576592AC1FA3}" type="datetime1">
              <a:rPr lang="en-US"/>
              <a:pPr>
                <a:defRPr/>
              </a:pPr>
              <a:t>10/4/2018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F02C948-E4D5-4FCE-A00B-DFFACD75E2AE}" type="slidenum">
              <a:rPr lang="en-US"/>
              <a:pPr>
                <a:defRPr/>
              </a:pPr>
              <a:t>‹#›</a:t>
            </a:fld>
            <a:endParaRPr lang="en-US" dirty="0"/>
          </a:p>
        </p:txBody>
      </p:sp>
    </p:spTree>
    <p:extLst>
      <p:ext uri="{BB962C8B-B14F-4D97-AF65-F5344CB8AC3E}">
        <p14:creationId xmlns:p14="http://schemas.microsoft.com/office/powerpoint/2010/main" val="239402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914E6E0-3148-49E9-928E-4FE058416670}" type="datetime1">
              <a:rPr lang="en-US"/>
              <a:pPr>
                <a:defRPr/>
              </a:pPr>
              <a:t>10/4/2018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DD4E1F2-23B2-4D1F-915D-E50E15134F6D}" type="slidenum">
              <a:rPr lang="en-US"/>
              <a:pPr>
                <a:defRPr/>
              </a:pPr>
              <a:t>‹#›</a:t>
            </a:fld>
            <a:endParaRPr lang="en-US" dirty="0"/>
          </a:p>
        </p:txBody>
      </p:sp>
    </p:spTree>
    <p:extLst>
      <p:ext uri="{BB962C8B-B14F-4D97-AF65-F5344CB8AC3E}">
        <p14:creationId xmlns:p14="http://schemas.microsoft.com/office/powerpoint/2010/main" val="2122544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EAC30B48-1A21-4353-A0BF-DE4F3E27D03F}" type="datetime1">
              <a:rPr lang="en-US"/>
              <a:pPr>
                <a:defRPr/>
              </a:pPr>
              <a:t>10/4/2018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ＭＳ Ｐゴシック" charset="0"/>
                <a:cs typeface="ＭＳ Ｐゴシック" charset="0"/>
              </a:defRPr>
            </a:lvl1pPr>
          </a:lstStyle>
          <a:p>
            <a:pPr>
              <a:defRPr/>
            </a:pPr>
            <a:endParaRPr lang="en-US" dirty="0"/>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E345377A-36F7-4302-B9DA-33E6AC06819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642" r:id="rId1"/>
    <p:sldLayoutId id="2147486662" r:id="rId2"/>
    <p:sldLayoutId id="2147486643" r:id="rId3"/>
    <p:sldLayoutId id="2147486644" r:id="rId4"/>
    <p:sldLayoutId id="2147486645" r:id="rId5"/>
    <p:sldLayoutId id="2147486646" r:id="rId6"/>
    <p:sldLayoutId id="2147486647" r:id="rId7"/>
    <p:sldLayoutId id="2147486648" r:id="rId8"/>
    <p:sldLayoutId id="2147486649" r:id="rId9"/>
    <p:sldLayoutId id="2147486650" r:id="rId10"/>
    <p:sldLayoutId id="2147486651" r:id="rId11"/>
    <p:sldLayoutId id="2147486677" r:id="rId12"/>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edutube.org/en/video/termites-and-pheromones-ink-trails"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0.xml"/><Relationship Id="rId1" Type="http://schemas.openxmlformats.org/officeDocument/2006/relationships/video" Target="file:///\\NMSI-FPSRV\rmccormick$\My%252520Documents\Biology\01%252520AP%252520Bio%252520Redesign\Endocrine%252520and%252520Cell%252520Communication\45_06aWaterSolubleHormone_A.swf" TargetMode="Externa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hyperlink" Target="http://www.dnalc.org/resources/3d/cellsignals.html" TargetMode="Externa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wiley.com/college/boyer/0470003790/animations/signal_transduction/signal_transduction.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8434" name="Picture 3" descr="horizontal_logo_lowr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5672138"/>
            <a:ext cx="2438400" cy="836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5" name="TextBox 5"/>
          <p:cNvSpPr txBox="1">
            <a:spLocks noChangeArrowheads="1"/>
          </p:cNvSpPr>
          <p:nvPr/>
        </p:nvSpPr>
        <p:spPr bwMode="auto">
          <a:xfrm>
            <a:off x="1295400" y="3009106"/>
            <a:ext cx="6934200"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endParaRPr lang="en-US" sz="3200" b="1" dirty="0">
              <a:solidFill>
                <a:srgbClr val="000000"/>
              </a:solidFill>
              <a:latin typeface="Calibri" pitchFamily="34" charset="0"/>
              <a:cs typeface="Calibri" pitchFamily="34" charset="0"/>
            </a:endParaRPr>
          </a:p>
          <a:p>
            <a:pPr algn="ctr" eaLnBrk="1" hangingPunct="1"/>
            <a:r>
              <a:rPr lang="en-US" sz="3200" b="1" dirty="0">
                <a:solidFill>
                  <a:srgbClr val="000000"/>
                </a:solidFill>
                <a:latin typeface="Calibri" pitchFamily="34" charset="0"/>
                <a:cs typeface="Calibri" pitchFamily="34" charset="0"/>
              </a:rPr>
              <a:t>Endocrine &amp; Cell Communication Part I: Introduction to Communication</a:t>
            </a:r>
          </a:p>
          <a:p>
            <a:pPr eaLnBrk="1" hangingPunct="1"/>
            <a:endParaRPr lang="en-US" b="1" dirty="0">
              <a:solidFill>
                <a:srgbClr val="000000"/>
              </a:solidFill>
              <a:latin typeface="Calibri" pitchFamily="34" charset="0"/>
              <a:cs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solidFill>
                  <a:srgbClr val="FFFFFF"/>
                </a:solidFill>
              </a:rPr>
              <a:t>Pheromones</a:t>
            </a:r>
          </a:p>
        </p:txBody>
      </p:sp>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10</a:t>
            </a:fld>
            <a:endParaRPr lang="en-US" dirty="0"/>
          </a:p>
        </p:txBody>
      </p:sp>
      <p:sp>
        <p:nvSpPr>
          <p:cNvPr id="6" name="Rectangle 3"/>
          <p:cNvSpPr txBox="1">
            <a:spLocks noChangeArrowheads="1"/>
          </p:cNvSpPr>
          <p:nvPr/>
        </p:nvSpPr>
        <p:spPr bwMode="auto">
          <a:xfrm>
            <a:off x="533400" y="1371600"/>
            <a:ext cx="84582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SzTx/>
              <a:buFont typeface="Times" charset="0"/>
              <a:buChar char="•"/>
              <a:tabLst/>
              <a:defRPr/>
            </a:pPr>
            <a:r>
              <a:rPr kumimoji="0" lang="en-US" sz="2800" b="0" i="0" u="none" strike="noStrike" kern="0" cap="none" spc="0" normalizeH="0" baseline="0" noProof="0" dirty="0">
                <a:ln>
                  <a:noFill/>
                </a:ln>
                <a:solidFill>
                  <a:schemeClr val="tx1"/>
                </a:solidFill>
                <a:effectLst/>
                <a:uLnTx/>
                <a:uFillTx/>
                <a:latin typeface="+mn-lt"/>
                <a:ea typeface="+mn-ea"/>
                <a:cs typeface="ヒラギノ角ゴ Pro W3" charset="-128"/>
              </a:rPr>
              <a:t>Members of the same animal species sometimes communicate with </a:t>
            </a:r>
            <a:r>
              <a:rPr kumimoji="0" lang="en-US" sz="2800" b="1" i="0" u="none" strike="noStrike" kern="0" cap="none" spc="0" normalizeH="0" baseline="0" noProof="0" dirty="0">
                <a:ln>
                  <a:noFill/>
                </a:ln>
                <a:solidFill>
                  <a:schemeClr val="tx1"/>
                </a:solidFill>
                <a:effectLst/>
                <a:uLnTx/>
                <a:uFillTx/>
                <a:latin typeface="+mn-lt"/>
                <a:ea typeface="+mn-ea"/>
                <a:cs typeface="ヒラギノ角ゴ Pro W3" charset="-128"/>
              </a:rPr>
              <a:t>pheromones</a:t>
            </a:r>
            <a:r>
              <a:rPr kumimoji="0" lang="en-US" sz="2800" b="0" i="0" u="none" strike="noStrike" kern="0" cap="none" spc="0" normalizeH="0" baseline="0" noProof="0" dirty="0">
                <a:ln>
                  <a:noFill/>
                </a:ln>
                <a:solidFill>
                  <a:schemeClr val="tx1"/>
                </a:solidFill>
                <a:effectLst/>
                <a:uLnTx/>
                <a:uFillTx/>
                <a:latin typeface="+mn-lt"/>
                <a:ea typeface="+mn-ea"/>
                <a:cs typeface="ヒラギノ角ゴ Pro W3" charset="-128"/>
              </a:rPr>
              <a:t>, chemicals that are released into the environment.</a:t>
            </a:r>
            <a:br>
              <a:rPr kumimoji="0" lang="en-US" sz="2800" b="0" i="0" u="none" strike="noStrike" kern="0" cap="none" spc="0" normalizeH="0" baseline="0" noProof="0" dirty="0">
                <a:ln>
                  <a:noFill/>
                </a:ln>
                <a:solidFill>
                  <a:schemeClr val="tx1"/>
                </a:solidFill>
                <a:effectLst/>
                <a:uLnTx/>
                <a:uFillTx/>
                <a:latin typeface="+mn-lt"/>
                <a:ea typeface="+mn-ea"/>
                <a:cs typeface="ヒラギノ角ゴ Pro W3" charset="-128"/>
              </a:rPr>
            </a:br>
            <a:endParaRPr kumimoji="0" lang="en-US" sz="2800" b="0" i="0" u="none" strike="noStrike" kern="0" cap="none" spc="0" normalizeH="0" baseline="0" noProof="0" dirty="0">
              <a:ln>
                <a:noFill/>
              </a:ln>
              <a:effectLst/>
              <a:uLnTx/>
              <a:uFillTx/>
              <a:latin typeface="+mn-lt"/>
              <a:ea typeface="+mn-ea"/>
              <a:cs typeface="ヒラギノ角ゴ Pro W3" charset="-128"/>
            </a:endParaRPr>
          </a:p>
          <a:p>
            <a:pPr marL="342900" marR="0" lvl="0" indent="-342900" algn="l" defTabSz="914400" rtl="0" eaLnBrk="1" fontAlgn="base" latinLnBrk="0" hangingPunct="1">
              <a:lnSpc>
                <a:spcPct val="100000"/>
              </a:lnSpc>
              <a:spcBef>
                <a:spcPct val="20000"/>
              </a:spcBef>
              <a:spcAft>
                <a:spcPct val="0"/>
              </a:spcAft>
              <a:buSzTx/>
              <a:buFont typeface="Times" charset="0"/>
              <a:buChar char="•"/>
              <a:tabLst/>
              <a:defRPr/>
            </a:pPr>
            <a:r>
              <a:rPr kumimoji="0" lang="en-US" sz="2800" b="0" i="0" u="none" strike="noStrike" kern="0" cap="none" spc="0" normalizeH="0" baseline="0" noProof="0" dirty="0">
                <a:ln>
                  <a:noFill/>
                </a:ln>
                <a:solidFill>
                  <a:schemeClr val="tx1"/>
                </a:solidFill>
                <a:effectLst/>
                <a:uLnTx/>
                <a:uFillTx/>
                <a:latin typeface="+mn-lt"/>
                <a:ea typeface="+mn-ea"/>
                <a:cs typeface="ヒラギノ角ゴ Pro W3" charset="-128"/>
              </a:rPr>
              <a:t>Pheromones serve many functions, including marking trails leading to food, defining territories, warning of predators, and attracting potential mates.</a:t>
            </a:r>
            <a:br>
              <a:rPr kumimoji="0" lang="en-US" sz="2800" b="0" i="0" u="none" strike="noStrike" kern="0" cap="none" spc="0" normalizeH="0" baseline="0" noProof="0" dirty="0">
                <a:ln>
                  <a:noFill/>
                </a:ln>
                <a:solidFill>
                  <a:schemeClr val="tx1"/>
                </a:solidFill>
                <a:effectLst/>
                <a:uLnTx/>
                <a:uFillTx/>
                <a:latin typeface="+mn-lt"/>
                <a:ea typeface="+mn-ea"/>
                <a:cs typeface="ヒラギノ角ゴ Pro W3" charset="-128"/>
              </a:rPr>
            </a:br>
            <a:endParaRPr kumimoji="0" lang="en-US" sz="2800" b="0" i="0" u="none" strike="noStrike" kern="0" cap="none" spc="0" normalizeH="0" baseline="0" noProof="0" dirty="0">
              <a:ln>
                <a:noFill/>
              </a:ln>
              <a:solidFill>
                <a:schemeClr val="tx1"/>
              </a:solidFill>
              <a:effectLst/>
              <a:uLnTx/>
              <a:uFillTx/>
              <a:latin typeface="+mn-lt"/>
              <a:ea typeface="+mn-ea"/>
              <a:cs typeface="ヒラギノ角ゴ Pro W3" charset="-128"/>
            </a:endParaRPr>
          </a:p>
          <a:p>
            <a:pPr marL="342900" lvl="0" indent="-342900">
              <a:spcBef>
                <a:spcPct val="20000"/>
              </a:spcBef>
              <a:buFont typeface="Times" charset="0"/>
              <a:buChar char="•"/>
              <a:defRPr/>
            </a:pPr>
            <a:r>
              <a:rPr lang="en-US" sz="2800" kern="0" dirty="0">
                <a:latin typeface="+mn-lt"/>
                <a:ea typeface="+mn-ea"/>
                <a:cs typeface="ヒラギノ角ゴ Pro W3" charset="-128"/>
              </a:rPr>
              <a:t>Here’s an example of a termite following a “manmade” trail: </a:t>
            </a:r>
            <a:r>
              <a:rPr lang="en-US" kern="0" dirty="0">
                <a:latin typeface="+mn-lt"/>
                <a:ea typeface="+mn-ea"/>
                <a:cs typeface="ヒラギノ角ゴ Pro W3" charset="-128"/>
                <a:hlinkClick r:id="rId3"/>
              </a:rPr>
              <a:t>http://edutube.org/en/video/termites-and-pheromones-ink-trails</a:t>
            </a:r>
            <a:r>
              <a:rPr lang="en-US" kern="0" dirty="0">
                <a:latin typeface="+mn-lt"/>
                <a:ea typeface="+mn-ea"/>
                <a:cs typeface="ヒラギノ角ゴ Pro W3" charset="-128"/>
              </a:rPr>
              <a:t> </a:t>
            </a:r>
            <a:endParaRPr kumimoji="0" lang="en-US" b="0" i="0" u="none" strike="noStrike" kern="0" cap="none" spc="0" normalizeH="0" baseline="0" noProof="0" dirty="0">
              <a:ln>
                <a:noFill/>
              </a:ln>
              <a:solidFill>
                <a:schemeClr val="tx1"/>
              </a:solidFill>
              <a:effectLst/>
              <a:uLnTx/>
              <a:uFillTx/>
              <a:latin typeface="+mn-lt"/>
              <a:ea typeface="+mn-ea"/>
              <a:cs typeface="ヒラギノ角ゴ Pro W3" charset="-128"/>
            </a:endParaRPr>
          </a:p>
          <a:p>
            <a:pPr marL="342900" marR="0" lvl="0" indent="-342900" algn="l" defTabSz="914400" rtl="0" eaLnBrk="1" fontAlgn="base" latinLnBrk="0" hangingPunct="1">
              <a:lnSpc>
                <a:spcPct val="100000"/>
              </a:lnSpc>
              <a:spcBef>
                <a:spcPct val="20000"/>
              </a:spcBef>
              <a:spcAft>
                <a:spcPct val="0"/>
              </a:spcAft>
              <a:buSzTx/>
              <a:buFont typeface="Times" charset="0"/>
              <a:buChar char="•"/>
              <a:tabLst/>
              <a:defRPr/>
            </a:pPr>
            <a:endParaRPr kumimoji="0" lang="en-US" sz="2800" b="0" i="0" u="none" strike="noStrike" kern="0" cap="none" spc="0" normalizeH="0" baseline="0" noProof="0" dirty="0">
              <a:ln>
                <a:noFill/>
              </a:ln>
              <a:solidFill>
                <a:schemeClr val="tx1"/>
              </a:solidFill>
              <a:effectLst/>
              <a:uLnTx/>
              <a:uFillTx/>
              <a:latin typeface="+mn-lt"/>
              <a:ea typeface="+mn-ea"/>
              <a:cs typeface="ヒラギノ角ゴ Pro W3"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792162"/>
          </a:xfrm>
        </p:spPr>
        <p:txBody>
          <a:bodyPr/>
          <a:lstStyle/>
          <a:p>
            <a:r>
              <a:rPr lang="en-US" dirty="0">
                <a:solidFill>
                  <a:schemeClr val="bg1"/>
                </a:solidFill>
              </a:rPr>
              <a:t>Quorum sensing </a:t>
            </a:r>
          </a:p>
        </p:txBody>
      </p:sp>
      <p:sp>
        <p:nvSpPr>
          <p:cNvPr id="7" name="Vertical Text Placeholder 6"/>
          <p:cNvSpPr>
            <a:spLocks noGrp="1"/>
          </p:cNvSpPr>
          <p:nvPr>
            <p:ph type="body" orient="vert" idx="1"/>
          </p:nvPr>
        </p:nvSpPr>
        <p:spPr>
          <a:xfrm>
            <a:off x="457200" y="1394618"/>
            <a:ext cx="8229600" cy="4525963"/>
          </a:xfrm>
        </p:spPr>
        <p:txBody>
          <a:bodyPr vert="horz"/>
          <a:lstStyle/>
          <a:p>
            <a:pPr lvl="0"/>
            <a:r>
              <a:rPr lang="en-US" kern="0" dirty="0">
                <a:cs typeface="ヒラギノ角ゴ Pro W3" charset="-128"/>
              </a:rPr>
              <a:t>Quorum sensing in bacteria – single celled bacteria monitor their environment by producing, releasing and detecting hormone-like molecules called autoinducers. </a:t>
            </a:r>
          </a:p>
          <a:p>
            <a:endParaRPr lang="en-US" dirty="0"/>
          </a:p>
        </p:txBody>
      </p:sp>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11</a:t>
            </a:fld>
            <a:endParaRPr lang="en-US" dirty="0"/>
          </a:p>
        </p:txBody>
      </p:sp>
      <p:pic>
        <p:nvPicPr>
          <p:cNvPr id="2050" name="Picture 2" descr="http://2011.igem.org/wiki/images/a/a5/QS_details_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3893039"/>
            <a:ext cx="6553200" cy="296496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876300"/>
          </a:xfrm>
        </p:spPr>
        <p:txBody>
          <a:bodyPr/>
          <a:lstStyle/>
          <a:p>
            <a:r>
              <a:rPr lang="en-US" dirty="0">
                <a:solidFill>
                  <a:schemeClr val="bg1"/>
                </a:solidFill>
              </a:rPr>
              <a:t>Chemical Communication</a:t>
            </a: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4182105833"/>
              </p:ext>
            </p:extLst>
          </p:nvPr>
        </p:nvGraphicFramePr>
        <p:xfrm>
          <a:off x="9099" y="1143000"/>
          <a:ext cx="8991600" cy="5516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12</a:t>
            </a:fld>
            <a:endParaRPr lang="en-US" dirty="0"/>
          </a:p>
        </p:txBody>
      </p:sp>
    </p:spTree>
    <p:extLst>
      <p:ext uri="{BB962C8B-B14F-4D97-AF65-F5344CB8AC3E}">
        <p14:creationId xmlns:p14="http://schemas.microsoft.com/office/powerpoint/2010/main" val="777510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0"/>
            <a:ext cx="8229600" cy="1143000"/>
          </a:xfrm>
        </p:spPr>
        <p:txBody>
          <a:bodyPr/>
          <a:lstStyle/>
          <a:p>
            <a:r>
              <a:rPr lang="en-US" dirty="0">
                <a:solidFill>
                  <a:srgbClr val="FFFFFF"/>
                </a:solidFill>
              </a:rPr>
              <a:t>AP Biology Curriculum Framework</a:t>
            </a:r>
          </a:p>
        </p:txBody>
      </p:sp>
      <p:sp>
        <p:nvSpPr>
          <p:cNvPr id="7" name="Vertical Text Placeholder 6"/>
          <p:cNvSpPr>
            <a:spLocks noGrp="1"/>
          </p:cNvSpPr>
          <p:nvPr>
            <p:ph type="body" orient="vert" idx="1"/>
          </p:nvPr>
        </p:nvSpPr>
        <p:spPr>
          <a:xfrm>
            <a:off x="457200" y="1219200"/>
            <a:ext cx="8229600" cy="4525963"/>
          </a:xfrm>
        </p:spPr>
        <p:txBody>
          <a:bodyPr vert="horz"/>
          <a:lstStyle/>
          <a:p>
            <a:pPr>
              <a:buNone/>
            </a:pPr>
            <a:r>
              <a:rPr lang="en-US" dirty="0"/>
              <a:t>EK 3.D.2 Cells communicate with each other through direct contact with other cells or from a distance via chemical signaling.</a:t>
            </a:r>
          </a:p>
          <a:p>
            <a:pPr>
              <a:buNone/>
            </a:pPr>
            <a:r>
              <a:rPr lang="en-US" sz="2800" dirty="0"/>
              <a:t>	a. Cells communicate by cell-to-cell contact.</a:t>
            </a:r>
          </a:p>
          <a:p>
            <a:pPr>
              <a:buNone/>
            </a:pPr>
            <a:r>
              <a:rPr lang="en-US" sz="2800" dirty="0"/>
              <a:t>	b. Cells communicate over short distances by local regulators that target cells in the vicinity of the emitting cell.</a:t>
            </a:r>
          </a:p>
          <a:p>
            <a:pPr>
              <a:buNone/>
            </a:pPr>
            <a:r>
              <a:rPr lang="en-US" sz="2800" dirty="0"/>
              <a:t>  	c. Signals released by one cell type can travel long distances to target cells of another type. </a:t>
            </a:r>
          </a:p>
        </p:txBody>
      </p:sp>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solidFill>
                  <a:srgbClr val="FFFFFF"/>
                </a:solidFill>
              </a:rPr>
              <a:t>Direct Contact Communication</a:t>
            </a:r>
          </a:p>
        </p:txBody>
      </p:sp>
      <p:sp>
        <p:nvSpPr>
          <p:cNvPr id="3" name="Vertical Text Placeholder 2"/>
          <p:cNvSpPr>
            <a:spLocks noGrp="1"/>
          </p:cNvSpPr>
          <p:nvPr>
            <p:ph type="body" orient="vert" idx="1"/>
          </p:nvPr>
        </p:nvSpPr>
        <p:spPr>
          <a:xfrm>
            <a:off x="6205546" y="1600201"/>
            <a:ext cx="2971800" cy="2362200"/>
          </a:xfrm>
        </p:spPr>
        <p:txBody>
          <a:bodyPr vert="horz"/>
          <a:lstStyle/>
          <a:p>
            <a:pPr>
              <a:buNone/>
            </a:pPr>
            <a:r>
              <a:rPr lang="en-US" sz="2400" dirty="0"/>
              <a:t>Ex</a:t>
            </a:r>
            <a:r>
              <a:rPr lang="en-US" dirty="0"/>
              <a:t>. </a:t>
            </a:r>
            <a:r>
              <a:rPr lang="en-US" sz="2400" dirty="0"/>
              <a:t>Plant cells communicate directly through openings called plasmodesmata.</a:t>
            </a:r>
          </a:p>
          <a:p>
            <a:pPr>
              <a:buNone/>
            </a:pPr>
            <a:endParaRPr lang="en-US" sz="2400" dirty="0"/>
          </a:p>
        </p:txBody>
      </p:sp>
      <p:sp>
        <p:nvSpPr>
          <p:cNvPr id="4" name="Slide Number Placeholder 3"/>
          <p:cNvSpPr>
            <a:spLocks noGrp="1"/>
          </p:cNvSpPr>
          <p:nvPr>
            <p:ph type="sldNum" sz="quarter" idx="12"/>
          </p:nvPr>
        </p:nvSpPr>
        <p:spPr/>
        <p:txBody>
          <a:bodyPr/>
          <a:lstStyle/>
          <a:p>
            <a:pPr>
              <a:defRPr/>
            </a:pPr>
            <a:fld id="{7C05EC7A-D3E7-47EB-92C3-36AD47024204}" type="slidenum">
              <a:rPr lang="en-US" smtClean="0"/>
              <a:pPr>
                <a:defRPr/>
              </a:pPr>
              <a:t>14</a:t>
            </a:fld>
            <a:endParaRPr lang="en-US" dirty="0"/>
          </a:p>
        </p:txBody>
      </p:sp>
      <p:pic>
        <p:nvPicPr>
          <p:cNvPr id="6" name="Picture 5"/>
          <p:cNvPicPr>
            <a:picLocks noChangeAspect="1"/>
          </p:cNvPicPr>
          <p:nvPr/>
        </p:nvPicPr>
        <p:blipFill>
          <a:blip r:embed="rId3"/>
          <a:stretch>
            <a:fillRect/>
          </a:stretch>
        </p:blipFill>
        <p:spPr>
          <a:xfrm>
            <a:off x="457200" y="1219200"/>
            <a:ext cx="5970239" cy="52578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143000"/>
          </a:xfrm>
        </p:spPr>
        <p:txBody>
          <a:bodyPr vert="horz"/>
          <a:lstStyle/>
          <a:p>
            <a:r>
              <a:rPr lang="en-US" dirty="0">
                <a:solidFill>
                  <a:schemeClr val="bg1"/>
                </a:solidFill>
              </a:rPr>
              <a:t>Short Distance Communication</a:t>
            </a:r>
          </a:p>
        </p:txBody>
      </p:sp>
      <p:sp>
        <p:nvSpPr>
          <p:cNvPr id="6" name="Vertical Text Placeholder 5"/>
          <p:cNvSpPr>
            <a:spLocks noGrp="1"/>
          </p:cNvSpPr>
          <p:nvPr>
            <p:ph type="body" orient="vert" idx="1"/>
          </p:nvPr>
        </p:nvSpPr>
        <p:spPr/>
        <p:txBody>
          <a:bodyPr vert="horz"/>
          <a:lstStyle/>
          <a:p>
            <a:r>
              <a:rPr lang="en-US" dirty="0"/>
              <a:t>Paracrine signals diffuse to and affect nearby cells</a:t>
            </a:r>
          </a:p>
          <a:p>
            <a:pPr lvl="1"/>
            <a:r>
              <a:rPr lang="en-US" dirty="0"/>
              <a:t>Ex. Neurotransmitters</a:t>
            </a:r>
          </a:p>
          <a:p>
            <a:pPr lvl="1"/>
            <a:r>
              <a:rPr lang="en-US" dirty="0"/>
              <a:t>Ex. Prostaglandins</a:t>
            </a:r>
          </a:p>
        </p:txBody>
      </p:sp>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15</a:t>
            </a:fld>
            <a:endParaRPr lang="en-US" dirty="0"/>
          </a:p>
        </p:txBody>
      </p:sp>
      <p:pic>
        <p:nvPicPr>
          <p:cNvPr id="8" name="Picture 7"/>
          <p:cNvPicPr>
            <a:picLocks noChangeAspect="1"/>
          </p:cNvPicPr>
          <p:nvPr/>
        </p:nvPicPr>
        <p:blipFill>
          <a:blip r:embed="rId3"/>
          <a:srcRect l="5736"/>
          <a:stretch>
            <a:fillRect/>
          </a:stretch>
        </p:blipFill>
        <p:spPr>
          <a:xfrm>
            <a:off x="1295400" y="4111330"/>
            <a:ext cx="6261100" cy="2314870"/>
          </a:xfrm>
          <a:prstGeom prst="rect">
            <a:avLst/>
          </a:prstGeom>
        </p:spPr>
      </p:pic>
    </p:spTree>
    <p:extLst>
      <p:ext uri="{BB962C8B-B14F-4D97-AF65-F5344CB8AC3E}">
        <p14:creationId xmlns:p14="http://schemas.microsoft.com/office/powerpoint/2010/main" val="4156289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27" descr="45_02bIntercellularCom-U"/>
          <p:cNvPicPr>
            <a:picLocks noChangeAspect="1" noChangeArrowheads="1"/>
          </p:cNvPicPr>
          <p:nvPr/>
        </p:nvPicPr>
        <p:blipFill>
          <a:blip r:embed="rId3"/>
          <a:srcRect/>
          <a:stretch>
            <a:fillRect/>
          </a:stretch>
        </p:blipFill>
        <p:spPr bwMode="auto">
          <a:xfrm>
            <a:off x="657225" y="1219200"/>
            <a:ext cx="7267575" cy="4876800"/>
          </a:xfrm>
          <a:prstGeom prst="rect">
            <a:avLst/>
          </a:prstGeom>
          <a:noFill/>
          <a:ln w="9525">
            <a:noFill/>
            <a:miter lim="800000"/>
            <a:headEnd/>
            <a:tailEnd/>
          </a:ln>
        </p:spPr>
      </p:pic>
      <p:sp>
        <p:nvSpPr>
          <p:cNvPr id="15364" name="Text Box 9"/>
          <p:cNvSpPr txBox="1">
            <a:spLocks noChangeArrowheads="1"/>
          </p:cNvSpPr>
          <p:nvPr/>
        </p:nvSpPr>
        <p:spPr bwMode="auto">
          <a:xfrm>
            <a:off x="7467600" y="1600200"/>
            <a:ext cx="1306513" cy="304800"/>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b="1" dirty="0"/>
              <a:t>Synapse</a:t>
            </a:r>
          </a:p>
        </p:txBody>
      </p:sp>
      <p:sp>
        <p:nvSpPr>
          <p:cNvPr id="15365" name="Text Box 10"/>
          <p:cNvSpPr txBox="1">
            <a:spLocks noChangeArrowheads="1"/>
          </p:cNvSpPr>
          <p:nvPr/>
        </p:nvSpPr>
        <p:spPr bwMode="auto">
          <a:xfrm>
            <a:off x="6172200" y="2819400"/>
            <a:ext cx="1500188" cy="304800"/>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b="1" dirty="0"/>
              <a:t>Response</a:t>
            </a:r>
          </a:p>
        </p:txBody>
      </p:sp>
      <p:sp>
        <p:nvSpPr>
          <p:cNvPr id="15366" name="Text Box 11"/>
          <p:cNvSpPr txBox="1">
            <a:spLocks noChangeArrowheads="1"/>
          </p:cNvSpPr>
          <p:nvPr/>
        </p:nvSpPr>
        <p:spPr bwMode="auto">
          <a:xfrm>
            <a:off x="6172200" y="5105400"/>
            <a:ext cx="1500188" cy="304800"/>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b="1" dirty="0"/>
              <a:t>Response</a:t>
            </a:r>
          </a:p>
        </p:txBody>
      </p:sp>
      <p:sp>
        <p:nvSpPr>
          <p:cNvPr id="15367" name="Text Box 14"/>
          <p:cNvSpPr txBox="1">
            <a:spLocks noChangeArrowheads="1"/>
          </p:cNvSpPr>
          <p:nvPr/>
        </p:nvSpPr>
        <p:spPr bwMode="auto">
          <a:xfrm>
            <a:off x="2057400" y="1600200"/>
            <a:ext cx="1112838" cy="398463"/>
          </a:xfrm>
          <a:prstGeom prst="rect">
            <a:avLst/>
          </a:prstGeom>
          <a:noFill/>
          <a:ln w="9525">
            <a:noFill/>
            <a:miter lim="800000"/>
            <a:headEnd/>
            <a:tailEnd/>
          </a:ln>
        </p:spPr>
        <p:txBody>
          <a:bodyPr wrap="none" lIns="0" tIns="0" rIns="0" bIns="0">
            <a:prstTxWarp prst="textNoShape">
              <a:avLst/>
            </a:prstTxWarp>
          </a:bodyPr>
          <a:lstStyle/>
          <a:p>
            <a:r>
              <a:rPr lang="en-US" b="1" dirty="0"/>
              <a:t>Neuron</a:t>
            </a:r>
          </a:p>
        </p:txBody>
      </p:sp>
      <p:sp>
        <p:nvSpPr>
          <p:cNvPr id="15368" name="Text Box 15"/>
          <p:cNvSpPr txBox="1">
            <a:spLocks noChangeArrowheads="1"/>
          </p:cNvSpPr>
          <p:nvPr/>
        </p:nvSpPr>
        <p:spPr bwMode="auto">
          <a:xfrm>
            <a:off x="685800" y="3352800"/>
            <a:ext cx="3414713" cy="347663"/>
          </a:xfrm>
          <a:prstGeom prst="rect">
            <a:avLst/>
          </a:prstGeom>
          <a:noFill/>
          <a:ln w="9525">
            <a:noFill/>
            <a:miter lim="800000"/>
            <a:headEnd/>
            <a:tailEnd/>
          </a:ln>
        </p:spPr>
        <p:txBody>
          <a:bodyPr wrap="none" lIns="0" tIns="0" rIns="0" bIns="0">
            <a:prstTxWarp prst="textNoShape">
              <a:avLst/>
            </a:prstTxWarp>
          </a:bodyPr>
          <a:lstStyle/>
          <a:p>
            <a:r>
              <a:rPr lang="en-US" b="1" dirty="0"/>
              <a:t>Synaptic signaling</a:t>
            </a:r>
          </a:p>
        </p:txBody>
      </p:sp>
      <p:sp>
        <p:nvSpPr>
          <p:cNvPr id="15369" name="Text Box 16"/>
          <p:cNvSpPr txBox="1">
            <a:spLocks noChangeArrowheads="1"/>
          </p:cNvSpPr>
          <p:nvPr/>
        </p:nvSpPr>
        <p:spPr bwMode="auto">
          <a:xfrm>
            <a:off x="1981200" y="4038600"/>
            <a:ext cx="2306638" cy="676275"/>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b="1" dirty="0"/>
              <a:t>Neurosecretory</a:t>
            </a:r>
            <a:br>
              <a:rPr lang="en-US" b="1" dirty="0"/>
            </a:br>
            <a:r>
              <a:rPr lang="en-US" b="1" dirty="0"/>
              <a:t>cell</a:t>
            </a:r>
          </a:p>
        </p:txBody>
      </p:sp>
      <p:sp>
        <p:nvSpPr>
          <p:cNvPr id="15370" name="Text Box 17"/>
          <p:cNvSpPr txBox="1">
            <a:spLocks noChangeArrowheads="1"/>
          </p:cNvSpPr>
          <p:nvPr/>
        </p:nvSpPr>
        <p:spPr bwMode="auto">
          <a:xfrm>
            <a:off x="1254125" y="4991100"/>
            <a:ext cx="952500" cy="649288"/>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b="1" dirty="0"/>
              <a:t>Blood</a:t>
            </a:r>
            <a:br>
              <a:rPr lang="en-US" b="1" dirty="0"/>
            </a:br>
            <a:r>
              <a:rPr lang="en-US" b="1" dirty="0"/>
              <a:t>vessel</a:t>
            </a:r>
          </a:p>
        </p:txBody>
      </p:sp>
      <p:sp>
        <p:nvSpPr>
          <p:cNvPr id="15371" name="Text Box 18"/>
          <p:cNvSpPr txBox="1">
            <a:spLocks noChangeArrowheads="1"/>
          </p:cNvSpPr>
          <p:nvPr/>
        </p:nvSpPr>
        <p:spPr bwMode="auto">
          <a:xfrm>
            <a:off x="685800" y="5638800"/>
            <a:ext cx="4291013" cy="368300"/>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b="1" dirty="0"/>
              <a:t>Neuroendocrine signaling</a:t>
            </a:r>
          </a:p>
        </p:txBody>
      </p:sp>
      <p:sp>
        <p:nvSpPr>
          <p:cNvPr id="15372" name="Line 24"/>
          <p:cNvSpPr>
            <a:spLocks noChangeShapeType="1"/>
          </p:cNvSpPr>
          <p:nvPr/>
        </p:nvSpPr>
        <p:spPr bwMode="auto">
          <a:xfrm flipV="1">
            <a:off x="1371600" y="1752600"/>
            <a:ext cx="685800" cy="15240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15373" name="Line 25"/>
          <p:cNvSpPr>
            <a:spLocks noChangeShapeType="1"/>
          </p:cNvSpPr>
          <p:nvPr/>
        </p:nvSpPr>
        <p:spPr bwMode="auto">
          <a:xfrm>
            <a:off x="1562100" y="4267200"/>
            <a:ext cx="381000" cy="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15374" name="Line 26"/>
          <p:cNvSpPr>
            <a:spLocks noChangeShapeType="1"/>
          </p:cNvSpPr>
          <p:nvPr/>
        </p:nvSpPr>
        <p:spPr bwMode="auto">
          <a:xfrm>
            <a:off x="2247900" y="5448300"/>
            <a:ext cx="800100" cy="3810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3" name="TextBox 2"/>
          <p:cNvSpPr txBox="1"/>
          <p:nvPr/>
        </p:nvSpPr>
        <p:spPr>
          <a:xfrm>
            <a:off x="609600" y="228600"/>
            <a:ext cx="7620000" cy="584776"/>
          </a:xfrm>
          <a:prstGeom prst="rect">
            <a:avLst/>
          </a:prstGeom>
          <a:noFill/>
        </p:spPr>
        <p:txBody>
          <a:bodyPr wrap="square" rtlCol="0">
            <a:spAutoFit/>
          </a:bodyPr>
          <a:lstStyle/>
          <a:p>
            <a:pPr algn="ct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Neurotransmitters and Neurohormones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1143000"/>
          </a:xfrm>
        </p:spPr>
        <p:txBody>
          <a:bodyPr/>
          <a:lstStyle/>
          <a:p>
            <a:r>
              <a:rPr lang="en-US" dirty="0">
                <a:solidFill>
                  <a:srgbClr val="FFFFFF"/>
                </a:solidFill>
              </a:rPr>
              <a:t>Autocrine signals</a:t>
            </a:r>
          </a:p>
        </p:txBody>
      </p:sp>
      <p:sp>
        <p:nvSpPr>
          <p:cNvPr id="7" name="Vertical Text Placeholder 6"/>
          <p:cNvSpPr>
            <a:spLocks noGrp="1"/>
          </p:cNvSpPr>
          <p:nvPr>
            <p:ph type="body" orient="vert" idx="1"/>
          </p:nvPr>
        </p:nvSpPr>
        <p:spPr>
          <a:xfrm>
            <a:off x="381000" y="1143000"/>
            <a:ext cx="8229600" cy="4525963"/>
          </a:xfrm>
        </p:spPr>
        <p:txBody>
          <a:bodyPr vert="horz"/>
          <a:lstStyle/>
          <a:p>
            <a:r>
              <a:rPr lang="en-US" dirty="0"/>
              <a:t>These chemicals affect the same cells that release them. </a:t>
            </a:r>
          </a:p>
          <a:p>
            <a:pPr lvl="1"/>
            <a:r>
              <a:rPr lang="en-US" dirty="0"/>
              <a:t>Ex. Interleukin-1 produced by monocytes and can bind to receptors on the same monocyte.</a:t>
            </a:r>
          </a:p>
          <a:p>
            <a:pPr lvl="1"/>
            <a:r>
              <a:rPr lang="en-US" dirty="0"/>
              <a:t>Tumor cells reproduce uncontrollably because they self-stimulate cell division by making their own division signals.</a:t>
            </a:r>
          </a:p>
          <a:p>
            <a:pPr lvl="1"/>
            <a:endParaRPr lang="en-US" dirty="0"/>
          </a:p>
        </p:txBody>
      </p:sp>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17</a:t>
            </a:fld>
            <a:endParaRPr lang="en-US" dirty="0"/>
          </a:p>
        </p:txBody>
      </p:sp>
      <p:pic>
        <p:nvPicPr>
          <p:cNvPr id="9" name="Picture 8"/>
          <p:cNvPicPr>
            <a:picLocks noChangeAspect="1"/>
          </p:cNvPicPr>
          <p:nvPr/>
        </p:nvPicPr>
        <p:blipFill>
          <a:blip r:embed="rId3"/>
          <a:srcRect l="6687"/>
          <a:stretch>
            <a:fillRect/>
          </a:stretch>
        </p:blipFill>
        <p:spPr>
          <a:xfrm>
            <a:off x="1371600" y="4572000"/>
            <a:ext cx="6172200" cy="2057400"/>
          </a:xfrm>
          <a:prstGeom prst="rect">
            <a:avLst/>
          </a:prstGeom>
        </p:spPr>
      </p:pic>
    </p:spTree>
    <p:extLst>
      <p:ext uri="{BB962C8B-B14F-4D97-AF65-F5344CB8AC3E}">
        <p14:creationId xmlns:p14="http://schemas.microsoft.com/office/powerpoint/2010/main" val="2182810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solidFill>
                  <a:srgbClr val="FFFFFF"/>
                </a:solidFill>
              </a:rPr>
              <a:t>Long Distance Communication</a:t>
            </a:r>
          </a:p>
        </p:txBody>
      </p:sp>
      <p:sp>
        <p:nvSpPr>
          <p:cNvPr id="3" name="Vertical Text Placeholder 2"/>
          <p:cNvSpPr>
            <a:spLocks noGrp="1"/>
          </p:cNvSpPr>
          <p:nvPr>
            <p:ph type="body" orient="vert" idx="1"/>
          </p:nvPr>
        </p:nvSpPr>
        <p:spPr/>
        <p:txBody>
          <a:bodyPr vert="horz"/>
          <a:lstStyle/>
          <a:p>
            <a:r>
              <a:rPr lang="en-US" dirty="0"/>
              <a:t>Endocrine hormones via signal transduction pathway:</a:t>
            </a:r>
          </a:p>
        </p:txBody>
      </p:sp>
      <p:sp>
        <p:nvSpPr>
          <p:cNvPr id="4" name="Slide Number Placeholder 3"/>
          <p:cNvSpPr>
            <a:spLocks noGrp="1"/>
          </p:cNvSpPr>
          <p:nvPr>
            <p:ph type="sldNum" sz="quarter" idx="12"/>
          </p:nvPr>
        </p:nvSpPr>
        <p:spPr/>
        <p:txBody>
          <a:bodyPr/>
          <a:lstStyle/>
          <a:p>
            <a:pPr>
              <a:defRPr/>
            </a:pPr>
            <a:fld id="{7C05EC7A-D3E7-47EB-92C3-36AD47024204}" type="slidenum">
              <a:rPr lang="en-US" smtClean="0"/>
              <a:pPr>
                <a:defRPr/>
              </a:pPr>
              <a:t>18</a:t>
            </a:fld>
            <a:endParaRPr lang="en-US" dirty="0"/>
          </a:p>
        </p:txBody>
      </p:sp>
      <p:pic>
        <p:nvPicPr>
          <p:cNvPr id="5" name="Picture 3" descr="c11x5cell-signals"/>
          <p:cNvPicPr>
            <a:picLocks noChangeAspect="1" noChangeArrowheads="1"/>
          </p:cNvPicPr>
          <p:nvPr/>
        </p:nvPicPr>
        <p:blipFill>
          <a:blip r:embed="rId3"/>
          <a:srcRect r="3334"/>
          <a:stretch>
            <a:fillRect/>
          </a:stretch>
        </p:blipFill>
        <p:spPr bwMode="auto">
          <a:xfrm>
            <a:off x="457200" y="2621557"/>
            <a:ext cx="8610600" cy="4236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4800" dirty="0">
                <a:solidFill>
                  <a:srgbClr val="FFFFFF"/>
                </a:solidFill>
              </a:rPr>
              <a:t>Hormones</a:t>
            </a:r>
          </a:p>
        </p:txBody>
      </p:sp>
      <p:sp>
        <p:nvSpPr>
          <p:cNvPr id="3" name="Content Placeholder 2"/>
          <p:cNvSpPr>
            <a:spLocks noGrp="1"/>
          </p:cNvSpPr>
          <p:nvPr>
            <p:ph idx="1"/>
          </p:nvPr>
        </p:nvSpPr>
        <p:spPr/>
        <p:txBody>
          <a:bodyPr/>
          <a:lstStyle/>
          <a:p>
            <a:r>
              <a:rPr lang="en-US" dirty="0"/>
              <a:t>Endocrine glands produce hormones which are</a:t>
            </a:r>
          </a:p>
          <a:p>
            <a:pPr lvl="1"/>
            <a:r>
              <a:rPr lang="en-US" dirty="0"/>
              <a:t>Chemical signals</a:t>
            </a:r>
          </a:p>
          <a:p>
            <a:pPr lvl="1"/>
            <a:r>
              <a:rPr lang="en-US" dirty="0"/>
              <a:t>Transported in tissue fluids</a:t>
            </a:r>
          </a:p>
          <a:p>
            <a:pPr lvl="1"/>
            <a:r>
              <a:rPr lang="en-US" dirty="0"/>
              <a:t>Detected only by target cells</a:t>
            </a:r>
          </a:p>
        </p:txBody>
      </p:sp>
      <p:sp>
        <p:nvSpPr>
          <p:cNvPr id="4" name="Slide Number Placeholder 3"/>
          <p:cNvSpPr>
            <a:spLocks noGrp="1"/>
          </p:cNvSpPr>
          <p:nvPr>
            <p:ph type="sldNum" sz="quarter" idx="12"/>
          </p:nvPr>
        </p:nvSpPr>
        <p:spPr/>
        <p:txBody>
          <a:bodyPr/>
          <a:lstStyle/>
          <a:p>
            <a:pPr>
              <a:defRPr/>
            </a:pPr>
            <a:fld id="{777A361B-253D-4461-BB41-89D82972233F}" type="slidenum">
              <a:rPr lang="en-US" smtClean="0"/>
              <a:pPr>
                <a:defRPr/>
              </a:pPr>
              <a:t>19</a:t>
            </a:fld>
            <a:endParaRPr lang="en-US" dirty="0"/>
          </a:p>
        </p:txBody>
      </p:sp>
      <p:pic>
        <p:nvPicPr>
          <p:cNvPr id="5" name="Picture 4"/>
          <p:cNvPicPr>
            <a:picLocks noChangeAspect="1"/>
          </p:cNvPicPr>
          <p:nvPr/>
        </p:nvPicPr>
        <p:blipFill>
          <a:blip r:embed="rId3"/>
          <a:stretch>
            <a:fillRect/>
          </a:stretch>
        </p:blipFill>
        <p:spPr>
          <a:xfrm>
            <a:off x="6553200" y="2133600"/>
            <a:ext cx="2590800" cy="4038600"/>
          </a:xfrm>
          <a:prstGeom prst="rect">
            <a:avLst/>
          </a:prstGeom>
        </p:spPr>
      </p:pic>
      <p:pic>
        <p:nvPicPr>
          <p:cNvPr id="6" name="Picture 5"/>
          <p:cNvPicPr>
            <a:picLocks noChangeAspect="1"/>
          </p:cNvPicPr>
          <p:nvPr/>
        </p:nvPicPr>
        <p:blipFill>
          <a:blip r:embed="rId4"/>
          <a:stretch>
            <a:fillRect/>
          </a:stretch>
        </p:blipFill>
        <p:spPr>
          <a:xfrm>
            <a:off x="0" y="4343400"/>
            <a:ext cx="6515100" cy="23368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 y="0"/>
            <a:ext cx="8991600" cy="1143000"/>
          </a:xfrm>
        </p:spPr>
        <p:txBody>
          <a:bodyPr/>
          <a:lstStyle/>
          <a:p>
            <a:pPr eaLnBrk="1" hangingPunct="1"/>
            <a:r>
              <a:rPr lang="en-US" dirty="0">
                <a:solidFill>
                  <a:srgbClr val="FFFFFF"/>
                </a:solidFill>
              </a:rPr>
              <a:t>How does a cell communicate?</a:t>
            </a:r>
          </a:p>
        </p:txBody>
      </p:sp>
      <p:sp>
        <p:nvSpPr>
          <p:cNvPr id="112643" name="Rectangle 3"/>
          <p:cNvSpPr>
            <a:spLocks noGrp="1" noChangeArrowheads="1"/>
          </p:cNvSpPr>
          <p:nvPr>
            <p:ph type="body" sz="half" idx="1"/>
          </p:nvPr>
        </p:nvSpPr>
        <p:spPr>
          <a:xfrm>
            <a:off x="914400" y="1600200"/>
            <a:ext cx="6705600" cy="4530725"/>
          </a:xfrm>
        </p:spPr>
        <p:txBody>
          <a:bodyPr/>
          <a:lstStyle/>
          <a:p>
            <a:pPr eaLnBrk="1" hangingPunct="1">
              <a:buNone/>
            </a:pPr>
            <a:r>
              <a:rPr lang="en-US" sz="4800" dirty="0"/>
              <a:t>He uses a cell phone. </a:t>
            </a:r>
          </a:p>
          <a:p>
            <a:pPr eaLnBrk="1" hangingPunct="1">
              <a:buNone/>
            </a:pPr>
            <a:r>
              <a:rPr lang="en-US" sz="4800" dirty="0"/>
              <a:t>HA HA HA</a:t>
            </a:r>
          </a:p>
        </p:txBody>
      </p:sp>
      <p:pic>
        <p:nvPicPr>
          <p:cNvPr id="112644" name="Picture 4" descr="MCPE07019_0000[1]"/>
          <p:cNvPicPr>
            <a:picLocks noGrp="1" noChangeAspect="1" noChangeArrowheads="1"/>
          </p:cNvPicPr>
          <p:nvPr>
            <p:ph sz="half" idx="2"/>
          </p:nvPr>
        </p:nvPicPr>
        <p:blipFill>
          <a:blip r:embed="rId2"/>
          <a:srcRect/>
          <a:stretch>
            <a:fillRect/>
          </a:stretch>
        </p:blipFill>
        <p:spPr>
          <a:xfrm>
            <a:off x="5105400" y="2590800"/>
            <a:ext cx="1930400" cy="2867487"/>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iterate type="lt">
                                    <p:tmPct val="0"/>
                                  </p:iterate>
                                  <p:childTnLst>
                                    <p:set>
                                      <p:cBhvr>
                                        <p:cTn id="6" dur="1" fill="hold">
                                          <p:stCondLst>
                                            <p:cond delay="0"/>
                                          </p:stCondLst>
                                        </p:cTn>
                                        <p:tgtEl>
                                          <p:spTgt spid="112643">
                                            <p:txEl>
                                              <p:pRg st="0" end="0"/>
                                            </p:txEl>
                                          </p:spTgt>
                                        </p:tgtEl>
                                        <p:attrNameLst>
                                          <p:attrName>style.visibility</p:attrName>
                                        </p:attrNameLst>
                                      </p:cBhvr>
                                      <p:to>
                                        <p:strVal val="visible"/>
                                      </p:to>
                                    </p:set>
                                    <p:anim calcmode="lin" valueType="num">
                                      <p:cBhvr additive="base">
                                        <p:cTn id="7" dur="500" fill="hold"/>
                                        <p:tgtEl>
                                          <p:spTgt spid="1126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iterate type="lt">
                                    <p:tmPct val="0"/>
                                  </p:iterate>
                                  <p:childTnLst>
                                    <p:set>
                                      <p:cBhvr>
                                        <p:cTn id="12" dur="1" fill="hold">
                                          <p:stCondLst>
                                            <p:cond delay="0"/>
                                          </p:stCondLst>
                                        </p:cTn>
                                        <p:tgtEl>
                                          <p:spTgt spid="112643">
                                            <p:txEl>
                                              <p:pRg st="1" end="1"/>
                                            </p:txEl>
                                          </p:spTgt>
                                        </p:tgtEl>
                                        <p:attrNameLst>
                                          <p:attrName>style.visibility</p:attrName>
                                        </p:attrNameLst>
                                      </p:cBhvr>
                                      <p:to>
                                        <p:strVal val="visible"/>
                                      </p:to>
                                    </p:set>
                                    <p:anim calcmode="lin" valueType="num">
                                      <p:cBhvr additive="base">
                                        <p:cTn id="13" dur="500" fill="hold"/>
                                        <p:tgtEl>
                                          <p:spTgt spid="1126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43">
                                            <p:txEl>
                                              <p:pRg st="1" end="1"/>
                                            </p:txEl>
                                          </p:spTgt>
                                        </p:tgtEl>
                                        <p:attrNameLst>
                                          <p:attrName>ppt_y</p:attrName>
                                        </p:attrNameLst>
                                      </p:cBhvr>
                                      <p:tavLst>
                                        <p:tav tm="0">
                                          <p:val>
                                            <p:strVal val="1+#ppt_h/2"/>
                                          </p:val>
                                        </p:tav>
                                        <p:tav tm="100000">
                                          <p:val>
                                            <p:strVal val="#ppt_y"/>
                                          </p:val>
                                        </p:tav>
                                      </p:tavLst>
                                    </p:anim>
                                  </p:childTnLst>
                                </p:cTn>
                              </p:par>
                              <p:par>
                                <p:cTn id="15" presetID="31" presetClass="entr" presetSubtype="0" fill="hold" nodeType="withEffect">
                                  <p:stCondLst>
                                    <p:cond delay="0"/>
                                  </p:stCondLst>
                                  <p:iterate type="lt">
                                    <p:tmPct val="5000"/>
                                  </p:iterate>
                                  <p:childTnLst>
                                    <p:set>
                                      <p:cBhvr>
                                        <p:cTn id="16" dur="1" fill="hold">
                                          <p:stCondLst>
                                            <p:cond delay="0"/>
                                          </p:stCondLst>
                                        </p:cTn>
                                        <p:tgtEl>
                                          <p:spTgt spid="112643">
                                            <p:txEl>
                                              <p:pRg st="1" end="1"/>
                                            </p:txEl>
                                          </p:spTgt>
                                        </p:tgtEl>
                                        <p:attrNameLst>
                                          <p:attrName>style.visibility</p:attrName>
                                        </p:attrNameLst>
                                      </p:cBhvr>
                                      <p:to>
                                        <p:strVal val="visible"/>
                                      </p:to>
                                    </p:set>
                                    <p:anim calcmode="lin" valueType="num">
                                      <p:cBhvr>
                                        <p:cTn id="17" dur="1000" fill="hold"/>
                                        <p:tgtEl>
                                          <p:spTgt spid="112643">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112643">
                                            <p:txEl>
                                              <p:pRg st="1" end="1"/>
                                            </p:txEl>
                                          </p:spTgt>
                                        </p:tgtEl>
                                        <p:attrNameLst>
                                          <p:attrName>ppt_h</p:attrName>
                                        </p:attrNameLst>
                                      </p:cBhvr>
                                      <p:tavLst>
                                        <p:tav tm="0">
                                          <p:val>
                                            <p:fltVal val="0"/>
                                          </p:val>
                                        </p:tav>
                                        <p:tav tm="100000">
                                          <p:val>
                                            <p:strVal val="#ppt_h"/>
                                          </p:val>
                                        </p:tav>
                                      </p:tavLst>
                                    </p:anim>
                                    <p:anim calcmode="lin" valueType="num">
                                      <p:cBhvr>
                                        <p:cTn id="19" dur="1000" fill="hold"/>
                                        <p:tgtEl>
                                          <p:spTgt spid="112643">
                                            <p:txEl>
                                              <p:pRg st="1" end="1"/>
                                            </p:txEl>
                                          </p:spTgt>
                                        </p:tgtEl>
                                        <p:attrNameLst>
                                          <p:attrName>style.rotation</p:attrName>
                                        </p:attrNameLst>
                                      </p:cBhvr>
                                      <p:tavLst>
                                        <p:tav tm="0">
                                          <p:val>
                                            <p:fltVal val="90"/>
                                          </p:val>
                                        </p:tav>
                                        <p:tav tm="100000">
                                          <p:val>
                                            <p:fltVal val="0"/>
                                          </p:val>
                                        </p:tav>
                                      </p:tavLst>
                                    </p:anim>
                                    <p:animEffect transition="in" filter="fade">
                                      <p:cBhvr>
                                        <p:cTn id="20" dur="1000"/>
                                        <p:tgtEl>
                                          <p:spTgt spid="112643">
                                            <p:txEl>
                                              <p:pRg st="1" end="1"/>
                                            </p:txEl>
                                          </p:spTgt>
                                        </p:tgtEl>
                                      </p:cBhvr>
                                    </p:animEffect>
                                  </p:childTnLst>
                                </p:cTn>
                              </p:par>
                              <p:par>
                                <p:cTn id="21" presetID="2" presetClass="entr" presetSubtype="4" accel="50000" decel="50000" fill="hold" nodeType="withEffect">
                                  <p:stCondLst>
                                    <p:cond delay="0"/>
                                  </p:stCondLst>
                                  <p:childTnLst>
                                    <p:set>
                                      <p:cBhvr>
                                        <p:cTn id="22" dur="1" fill="hold">
                                          <p:stCondLst>
                                            <p:cond delay="0"/>
                                          </p:stCondLst>
                                        </p:cTn>
                                        <p:tgtEl>
                                          <p:spTgt spid="112644"/>
                                        </p:tgtEl>
                                        <p:attrNameLst>
                                          <p:attrName>style.visibility</p:attrName>
                                        </p:attrNameLst>
                                      </p:cBhvr>
                                      <p:to>
                                        <p:strVal val="visible"/>
                                      </p:to>
                                    </p:set>
                                    <p:anim calcmode="lin" valueType="num">
                                      <p:cBhvr additive="base">
                                        <p:cTn id="23" dur="500" fill="hold"/>
                                        <p:tgtEl>
                                          <p:spTgt spid="112644"/>
                                        </p:tgtEl>
                                        <p:attrNameLst>
                                          <p:attrName>ppt_x</p:attrName>
                                        </p:attrNameLst>
                                      </p:cBhvr>
                                      <p:tavLst>
                                        <p:tav tm="0">
                                          <p:val>
                                            <p:strVal val="#ppt_x"/>
                                          </p:val>
                                        </p:tav>
                                        <p:tav tm="100000">
                                          <p:val>
                                            <p:strVal val="#ppt_x"/>
                                          </p:val>
                                        </p:tav>
                                      </p:tavLst>
                                    </p:anim>
                                    <p:anim calcmode="lin" valueType="num">
                                      <p:cBhvr additive="base">
                                        <p:cTn id="24" dur="500" fill="hold"/>
                                        <p:tgtEl>
                                          <p:spTgt spid="1126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524000" y="1397000"/>
          <a:ext cx="6096000" cy="1112520"/>
        </p:xfrm>
        <a:graphic>
          <a:graphicData uri="http://schemas.openxmlformats.org/drawingml/2006/table">
            <a:tbl>
              <a:tblPr firstRow="1" bandRow="1">
                <a:tableStyleId>{2D5ABB26-0587-4C30-8999-92F81FD0307C}</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611132979"/>
              </p:ext>
            </p:extLst>
          </p:nvPr>
        </p:nvGraphicFramePr>
        <p:xfrm>
          <a:off x="457200" y="1143000"/>
          <a:ext cx="8382000" cy="5257800"/>
        </p:xfrm>
        <a:graphic>
          <a:graphicData uri="http://schemas.openxmlformats.org/drawingml/2006/table">
            <a:tbl>
              <a:tblPr firstRow="1" bandRow="1">
                <a:tableStyleId>{5940675A-B579-460E-94D1-54222C63F5DA}</a:tableStyleId>
              </a:tblPr>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gridCol w="2095500">
                  <a:extLst>
                    <a:ext uri="{9D8B030D-6E8A-4147-A177-3AD203B41FA5}">
                      <a16:colId xmlns:a16="http://schemas.microsoft.com/office/drawing/2014/main" val="20003"/>
                    </a:ext>
                  </a:extLst>
                </a:gridCol>
              </a:tblGrid>
              <a:tr h="1314450">
                <a:tc>
                  <a:txBody>
                    <a:bodyPr/>
                    <a:lstStyle/>
                    <a:p>
                      <a:pPr algn="ctr"/>
                      <a:r>
                        <a:rPr lang="en-US" sz="2400" dirty="0"/>
                        <a:t>Long Distance Signaling</a:t>
                      </a:r>
                    </a:p>
                  </a:txBody>
                  <a:tcPr anchor="ctr"/>
                </a:tc>
                <a:tc>
                  <a:txBody>
                    <a:bodyPr/>
                    <a:lstStyle/>
                    <a:p>
                      <a:pPr algn="ctr"/>
                      <a:r>
                        <a:rPr lang="en-US" sz="2400" dirty="0"/>
                        <a:t> Pheromone</a:t>
                      </a:r>
                    </a:p>
                  </a:txBody>
                  <a:tcPr anchor="ctr"/>
                </a:tc>
                <a:tc>
                  <a:txBody>
                    <a:bodyPr/>
                    <a:lstStyle/>
                    <a:p>
                      <a:pPr algn="ctr"/>
                      <a:r>
                        <a:rPr lang="en-US" sz="2400" dirty="0"/>
                        <a:t>Autocrine Signaling</a:t>
                      </a:r>
                    </a:p>
                  </a:txBody>
                  <a:tcPr anchor="ctr"/>
                </a:tc>
                <a:tc>
                  <a:txBody>
                    <a:bodyPr/>
                    <a:lstStyle/>
                    <a:p>
                      <a:pPr algn="ctr"/>
                      <a:r>
                        <a:rPr lang="en-US" sz="2400" dirty="0"/>
                        <a:t>Oxytocin</a:t>
                      </a:r>
                    </a:p>
                  </a:txBody>
                  <a:tcPr anchor="ctr"/>
                </a:tc>
                <a:extLst>
                  <a:ext uri="{0D108BD9-81ED-4DB2-BD59-A6C34878D82A}">
                    <a16:rowId xmlns:a16="http://schemas.microsoft.com/office/drawing/2014/main" val="10000"/>
                  </a:ext>
                </a:extLst>
              </a:tr>
              <a:tr h="1314450">
                <a:tc>
                  <a:txBody>
                    <a:bodyPr/>
                    <a:lstStyle/>
                    <a:p>
                      <a:pPr algn="ctr"/>
                      <a:r>
                        <a:rPr lang="en-US" sz="2400" dirty="0"/>
                        <a:t>Short Distance</a:t>
                      </a:r>
                      <a:r>
                        <a:rPr lang="en-US" sz="2400" baseline="0" dirty="0"/>
                        <a:t> Signaling</a:t>
                      </a:r>
                      <a:endParaRPr lang="en-US" sz="2400" dirty="0"/>
                    </a:p>
                  </a:txBody>
                  <a:tcPr anchor="ctr"/>
                </a:tc>
                <a:tc>
                  <a:txBody>
                    <a:bodyPr/>
                    <a:lstStyle/>
                    <a:p>
                      <a:pPr algn="ctr"/>
                      <a:r>
                        <a:rPr lang="en-US" sz="2400" dirty="0"/>
                        <a:t>Quorum</a:t>
                      </a:r>
                    </a:p>
                    <a:p>
                      <a:pPr algn="ctr"/>
                      <a:r>
                        <a:rPr lang="en-US" sz="2400" dirty="0"/>
                        <a:t>Sensing</a:t>
                      </a:r>
                    </a:p>
                  </a:txBody>
                  <a:tcPr anchor="ctr"/>
                </a:tc>
                <a:tc>
                  <a:txBody>
                    <a:bodyPr/>
                    <a:lstStyle/>
                    <a:p>
                      <a:pPr algn="ctr"/>
                      <a:r>
                        <a:rPr lang="en-US" sz="2400" dirty="0"/>
                        <a:t>Interleukin</a:t>
                      </a:r>
                    </a:p>
                  </a:txBody>
                  <a:tcPr anchor="ctr"/>
                </a:tc>
                <a:tc>
                  <a:txBody>
                    <a:bodyPr/>
                    <a:lstStyle/>
                    <a:p>
                      <a:pPr algn="ctr"/>
                      <a:r>
                        <a:rPr lang="en-US" sz="2400" dirty="0"/>
                        <a:t>Neuro-</a:t>
                      </a:r>
                    </a:p>
                    <a:p>
                      <a:pPr algn="ctr"/>
                      <a:r>
                        <a:rPr lang="en-US" sz="2400" dirty="0"/>
                        <a:t>transmitter</a:t>
                      </a:r>
                    </a:p>
                  </a:txBody>
                  <a:tcPr anchor="ctr"/>
                </a:tc>
                <a:extLst>
                  <a:ext uri="{0D108BD9-81ED-4DB2-BD59-A6C34878D82A}">
                    <a16:rowId xmlns:a16="http://schemas.microsoft.com/office/drawing/2014/main" val="10001"/>
                  </a:ext>
                </a:extLst>
              </a:tr>
              <a:tr h="1314450">
                <a:tc>
                  <a:txBody>
                    <a:bodyPr/>
                    <a:lstStyle/>
                    <a:p>
                      <a:pPr algn="ctr"/>
                      <a:r>
                        <a:rPr lang="en-US" sz="2400" dirty="0"/>
                        <a:t>Outside the Body Signaling</a:t>
                      </a:r>
                    </a:p>
                  </a:txBody>
                  <a:tcPr anchor="ctr"/>
                </a:tc>
                <a:tc>
                  <a:txBody>
                    <a:bodyPr/>
                    <a:lstStyle/>
                    <a:p>
                      <a:pPr algn="ctr"/>
                      <a:r>
                        <a:rPr lang="en-US" sz="2400" dirty="0"/>
                        <a:t>Paracrine Signaling</a:t>
                      </a:r>
                    </a:p>
                  </a:txBody>
                  <a:tcPr anchor="ctr"/>
                </a:tc>
                <a:tc>
                  <a:txBody>
                    <a:bodyPr/>
                    <a:lstStyle/>
                    <a:p>
                      <a:pPr algn="ctr"/>
                      <a:r>
                        <a:rPr lang="en-US" sz="2400" dirty="0"/>
                        <a:t>Prostaglandin</a:t>
                      </a:r>
                    </a:p>
                  </a:txBody>
                  <a:tcPr anchor="ctr"/>
                </a:tc>
                <a:tc>
                  <a:txBody>
                    <a:bodyPr/>
                    <a:lstStyle/>
                    <a:p>
                      <a:pPr algn="ctr"/>
                      <a:r>
                        <a:rPr lang="en-US" sz="2400" dirty="0"/>
                        <a:t>Direct contact </a:t>
                      </a:r>
                      <a:r>
                        <a:rPr lang="en-US" sz="2000" dirty="0"/>
                        <a:t>communication</a:t>
                      </a:r>
                    </a:p>
                  </a:txBody>
                  <a:tcPr anchor="ctr"/>
                </a:tc>
                <a:extLst>
                  <a:ext uri="{0D108BD9-81ED-4DB2-BD59-A6C34878D82A}">
                    <a16:rowId xmlns:a16="http://schemas.microsoft.com/office/drawing/2014/main" val="10002"/>
                  </a:ext>
                </a:extLst>
              </a:tr>
              <a:tr h="1314450">
                <a:tc>
                  <a:txBody>
                    <a:bodyPr/>
                    <a:lstStyle/>
                    <a:p>
                      <a:pPr algn="ctr"/>
                      <a:r>
                        <a:rPr lang="en-US" sz="2400" dirty="0"/>
                        <a:t>Inside</a:t>
                      </a:r>
                      <a:r>
                        <a:rPr lang="en-US" sz="2400" baseline="0" dirty="0"/>
                        <a:t> the Body Signaling</a:t>
                      </a:r>
                      <a:endParaRPr lang="en-US" sz="2400" dirty="0"/>
                    </a:p>
                  </a:txBody>
                  <a:tcPr anchor="ctr"/>
                </a:tc>
                <a:tc>
                  <a:txBody>
                    <a:bodyPr/>
                    <a:lstStyle/>
                    <a:p>
                      <a:pPr algn="ctr"/>
                      <a:r>
                        <a:rPr lang="en-US" sz="2400" dirty="0"/>
                        <a:t>Endocrine</a:t>
                      </a:r>
                      <a:r>
                        <a:rPr lang="en-US" sz="2400" baseline="0" dirty="0"/>
                        <a:t> Signaling</a:t>
                      </a:r>
                      <a:endParaRPr lang="en-US" sz="2400" dirty="0"/>
                    </a:p>
                  </a:txBody>
                  <a:tcPr anchor="ctr"/>
                </a:tc>
                <a:tc>
                  <a:txBody>
                    <a:bodyPr/>
                    <a:lstStyle/>
                    <a:p>
                      <a:pPr algn="ctr"/>
                      <a:r>
                        <a:rPr lang="en-US" sz="2400" dirty="0"/>
                        <a:t>Testosterone</a:t>
                      </a:r>
                    </a:p>
                  </a:txBody>
                  <a:tcPr anchor="ctr"/>
                </a:tc>
                <a:tc>
                  <a:txBody>
                    <a:bodyPr/>
                    <a:lstStyle/>
                    <a:p>
                      <a:pPr algn="ctr"/>
                      <a:r>
                        <a:rPr lang="en-US" sz="2400" dirty="0"/>
                        <a:t>Estrogen</a:t>
                      </a:r>
                    </a:p>
                  </a:txBody>
                  <a:tcPr anchor="ctr"/>
                </a:tc>
                <a:extLst>
                  <a:ext uri="{0D108BD9-81ED-4DB2-BD59-A6C34878D82A}">
                    <a16:rowId xmlns:a16="http://schemas.microsoft.com/office/drawing/2014/main" val="10003"/>
                  </a:ext>
                </a:extLst>
              </a:tr>
            </a:tbl>
          </a:graphicData>
        </a:graphic>
      </p:graphicFrame>
      <p:sp>
        <p:nvSpPr>
          <p:cNvPr id="2" name="TextBox 1"/>
          <p:cNvSpPr txBox="1"/>
          <p:nvPr/>
        </p:nvSpPr>
        <p:spPr>
          <a:xfrm>
            <a:off x="457200" y="76200"/>
            <a:ext cx="8305800" cy="830997"/>
          </a:xfrm>
          <a:prstGeom prst="rect">
            <a:avLst/>
          </a:prstGeom>
          <a:noFill/>
        </p:spPr>
        <p:txBody>
          <a:bodyPr wrap="square" rtlCol="0">
            <a:spAutoFit/>
          </a:bodyPr>
          <a:lstStyle/>
          <a:p>
            <a:pPr algn="ctr"/>
            <a:r>
              <a:rPr lang="en-US" dirty="0">
                <a:solidFill>
                  <a:schemeClr val="bg1"/>
                </a:solidFill>
              </a:rPr>
              <a:t>Practice: Use the labels provided to create a cell communication graphic organizer.</a:t>
            </a:r>
            <a:endParaRPr lang="en-US" sz="4000"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715962"/>
          </a:xfrm>
        </p:spPr>
        <p:txBody>
          <a:bodyPr/>
          <a:lstStyle/>
          <a:p>
            <a:r>
              <a:rPr lang="en-US" sz="4000" dirty="0">
                <a:solidFill>
                  <a:srgbClr val="FFFFFF"/>
                </a:solidFill>
              </a:rPr>
              <a:t>How does your arrangement compare?</a:t>
            </a:r>
          </a:p>
        </p:txBody>
      </p:sp>
      <p:sp>
        <p:nvSpPr>
          <p:cNvPr id="2" name="Slide Number Placeholder 1"/>
          <p:cNvSpPr>
            <a:spLocks noGrp="1"/>
          </p:cNvSpPr>
          <p:nvPr>
            <p:ph type="sldNum" sz="quarter" idx="12"/>
          </p:nvPr>
        </p:nvSpPr>
        <p:spPr/>
        <p:txBody>
          <a:bodyPr/>
          <a:lstStyle/>
          <a:p>
            <a:pPr>
              <a:defRPr/>
            </a:pPr>
            <a:fld id="{2B077C96-A84F-485F-9418-48F9877A1BEA}" type="slidenum">
              <a:rPr lang="en-US" smtClean="0"/>
              <a:pPr>
                <a:defRPr/>
              </a:pPr>
              <a:t>21</a:t>
            </a:fld>
            <a:endParaRPr lang="en-US" dirty="0"/>
          </a:p>
        </p:txBody>
      </p:sp>
      <p:pic>
        <p:nvPicPr>
          <p:cNvPr id="3" name="Picture 2"/>
          <p:cNvPicPr>
            <a:picLocks noChangeAspect="1"/>
          </p:cNvPicPr>
          <p:nvPr/>
        </p:nvPicPr>
        <p:blipFill>
          <a:blip r:embed="rId3"/>
          <a:stretch>
            <a:fillRect/>
          </a:stretch>
        </p:blipFill>
        <p:spPr>
          <a:xfrm>
            <a:off x="381000" y="2057400"/>
            <a:ext cx="8563328" cy="4038600"/>
          </a:xfrm>
          <a:prstGeom prst="rect">
            <a:avLst/>
          </a:prstGeom>
        </p:spPr>
      </p:pic>
      <p:sp>
        <p:nvSpPr>
          <p:cNvPr id="5" name="TextBox 4"/>
          <p:cNvSpPr txBox="1"/>
          <p:nvPr/>
        </p:nvSpPr>
        <p:spPr>
          <a:xfrm>
            <a:off x="457200" y="1371600"/>
            <a:ext cx="1905000" cy="830997"/>
          </a:xfrm>
          <a:prstGeom prst="rect">
            <a:avLst/>
          </a:prstGeom>
          <a:noFill/>
        </p:spPr>
        <p:txBody>
          <a:bodyPr wrap="square" rtlCol="0">
            <a:spAutoFit/>
          </a:bodyPr>
          <a:lstStyle/>
          <a:p>
            <a:r>
              <a:rPr lang="en-US" dirty="0"/>
              <a:t>Possible Solution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0"/>
            <a:ext cx="8229600" cy="1143000"/>
          </a:xfrm>
        </p:spPr>
        <p:txBody>
          <a:bodyPr/>
          <a:lstStyle/>
          <a:p>
            <a:r>
              <a:rPr lang="en-US" dirty="0">
                <a:solidFill>
                  <a:srgbClr val="FFFFFF"/>
                </a:solidFill>
              </a:rPr>
              <a:t>Communication Features</a:t>
            </a:r>
          </a:p>
        </p:txBody>
      </p:sp>
      <p:sp>
        <p:nvSpPr>
          <p:cNvPr id="5" name="Vertical Text Placeholder 4"/>
          <p:cNvSpPr>
            <a:spLocks noGrp="1"/>
          </p:cNvSpPr>
          <p:nvPr>
            <p:ph type="body" orient="vert" idx="1"/>
          </p:nvPr>
        </p:nvSpPr>
        <p:spPr>
          <a:xfrm>
            <a:off x="228600" y="1600200"/>
            <a:ext cx="4572000" cy="4525963"/>
          </a:xfrm>
        </p:spPr>
        <p:txBody>
          <a:bodyPr vert="horz"/>
          <a:lstStyle/>
          <a:p>
            <a:r>
              <a:rPr lang="en-US" sz="2400" b="1" dirty="0"/>
              <a:t>Secreting cell </a:t>
            </a:r>
            <a:r>
              <a:rPr lang="en-US" sz="2400" dirty="0"/>
              <a:t>- releases the signal</a:t>
            </a:r>
          </a:p>
          <a:p>
            <a:r>
              <a:rPr lang="en-US" sz="2400" b="1" dirty="0"/>
              <a:t>Signal</a:t>
            </a:r>
            <a:r>
              <a:rPr lang="en-US" sz="2400" dirty="0"/>
              <a:t> = chemical = ligand</a:t>
            </a:r>
          </a:p>
          <a:p>
            <a:r>
              <a:rPr lang="en-US" sz="2400" b="1" dirty="0"/>
              <a:t>Receptor </a:t>
            </a:r>
            <a:r>
              <a:rPr lang="en-US" sz="2400" dirty="0"/>
              <a:t>- accepts and temporarily joins with the ligand forming receptor/ligand complex</a:t>
            </a:r>
          </a:p>
          <a:p>
            <a:r>
              <a:rPr lang="en-US" sz="2400" b="1" dirty="0"/>
              <a:t>Target cell </a:t>
            </a:r>
            <a:r>
              <a:rPr lang="en-US" sz="2400" dirty="0"/>
              <a:t>– contains the receptor  </a:t>
            </a:r>
          </a:p>
        </p:txBody>
      </p:sp>
      <p:sp>
        <p:nvSpPr>
          <p:cNvPr id="3" name="Slide Number Placeholder 2"/>
          <p:cNvSpPr>
            <a:spLocks noGrp="1"/>
          </p:cNvSpPr>
          <p:nvPr>
            <p:ph type="sldNum" sz="quarter" idx="12"/>
          </p:nvPr>
        </p:nvSpPr>
        <p:spPr/>
        <p:txBody>
          <a:bodyPr/>
          <a:lstStyle/>
          <a:p>
            <a:pPr>
              <a:defRPr/>
            </a:pPr>
            <a:fld id="{139B6538-4665-474E-8013-E749EBD10B37}" type="slidenum">
              <a:rPr lang="en-US" smtClean="0"/>
              <a:pPr>
                <a:defRPr/>
              </a:pPr>
              <a:t>22</a:t>
            </a:fld>
            <a:endParaRPr lang="en-US" dirty="0"/>
          </a:p>
        </p:txBody>
      </p:sp>
      <p:pic>
        <p:nvPicPr>
          <p:cNvPr id="6" name="Picture 4" descr="PoL-Fig-05-10-0R"/>
          <p:cNvPicPr>
            <a:picLocks noChangeAspect="1" noChangeArrowheads="1"/>
          </p:cNvPicPr>
          <p:nvPr/>
        </p:nvPicPr>
        <p:blipFill>
          <a:blip r:embed="rId3"/>
          <a:srcRect/>
          <a:stretch>
            <a:fillRect/>
          </a:stretch>
        </p:blipFill>
        <p:spPr bwMode="auto">
          <a:xfrm>
            <a:off x="4816386" y="1219200"/>
            <a:ext cx="4327613" cy="56388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solidFill>
                  <a:srgbClr val="FFFFFF"/>
                </a:solidFill>
              </a:rPr>
              <a:t>Apply the features</a:t>
            </a:r>
          </a:p>
        </p:txBody>
      </p:sp>
      <p:sp>
        <p:nvSpPr>
          <p:cNvPr id="3" name="Vertical Text Placeholder 2"/>
          <p:cNvSpPr>
            <a:spLocks noGrp="1"/>
          </p:cNvSpPr>
          <p:nvPr>
            <p:ph type="body" orient="vert" idx="1"/>
          </p:nvPr>
        </p:nvSpPr>
        <p:spPr/>
        <p:txBody>
          <a:bodyPr vert="horz"/>
          <a:lstStyle/>
          <a:p>
            <a:r>
              <a:rPr lang="en-US" dirty="0"/>
              <a:t>Insulin is secreted by beta cells of the pancreas. Once secreted, insulin travels around the body. When insulin docks with an integral protein on the membrane of a muscle cell, glucose can enter the cell.</a:t>
            </a:r>
          </a:p>
          <a:p>
            <a:endParaRPr lang="en-US" dirty="0"/>
          </a:p>
          <a:p>
            <a:r>
              <a:rPr lang="en-US" dirty="0"/>
              <a:t>What is the secreting cell, the target cell, ligand, and the receptor?</a:t>
            </a:r>
          </a:p>
        </p:txBody>
      </p:sp>
      <p:sp>
        <p:nvSpPr>
          <p:cNvPr id="4" name="Slide Number Placeholder 3"/>
          <p:cNvSpPr>
            <a:spLocks noGrp="1"/>
          </p:cNvSpPr>
          <p:nvPr>
            <p:ph type="sldNum" sz="quarter" idx="12"/>
          </p:nvPr>
        </p:nvSpPr>
        <p:spPr/>
        <p:txBody>
          <a:bodyPr/>
          <a:lstStyle/>
          <a:p>
            <a:pPr>
              <a:defRPr/>
            </a:pPr>
            <a:fld id="{7C05EC7A-D3E7-47EB-92C3-36AD47024204}" type="slidenum">
              <a:rPr lang="en-US" smtClean="0"/>
              <a:pPr>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horizontal_logo_lowr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5672138"/>
            <a:ext cx="2438400" cy="836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5" name="TextBox 5"/>
          <p:cNvSpPr txBox="1">
            <a:spLocks noChangeArrowheads="1"/>
          </p:cNvSpPr>
          <p:nvPr/>
        </p:nvSpPr>
        <p:spPr bwMode="auto">
          <a:xfrm>
            <a:off x="1143000" y="3009106"/>
            <a:ext cx="7086600"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endParaRPr lang="en-US" sz="3200" b="1" dirty="0">
              <a:solidFill>
                <a:srgbClr val="000000"/>
              </a:solidFill>
              <a:latin typeface="Calibri" pitchFamily="34" charset="0"/>
              <a:cs typeface="Calibri" pitchFamily="34" charset="0"/>
            </a:endParaRPr>
          </a:p>
          <a:p>
            <a:pPr algn="ctr" eaLnBrk="1" hangingPunct="1"/>
            <a:r>
              <a:rPr lang="en-US" sz="4800" b="1" dirty="0">
                <a:solidFill>
                  <a:srgbClr val="000000"/>
                </a:solidFill>
                <a:latin typeface="Calibri" pitchFamily="34" charset="0"/>
                <a:cs typeface="Calibri" pitchFamily="34" charset="0"/>
              </a:rPr>
              <a:t>The Endocrine System</a:t>
            </a:r>
          </a:p>
          <a:p>
            <a:pPr eaLnBrk="1" hangingPunct="1"/>
            <a:endParaRPr lang="en-US" b="1" dirty="0">
              <a:solidFill>
                <a:srgbClr val="000000"/>
              </a:solidFill>
              <a:latin typeface="Calibri" pitchFamily="34" charset="0"/>
              <a:cs typeface="Calibri"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sz="3200" dirty="0">
                <a:solidFill>
                  <a:srgbClr val="FFFFFF"/>
                </a:solidFill>
              </a:rPr>
              <a:t>AP Biology Curriculum Frameworks</a:t>
            </a:r>
          </a:p>
        </p:txBody>
      </p:sp>
      <p:sp>
        <p:nvSpPr>
          <p:cNvPr id="3" name="Content Placeholder 2"/>
          <p:cNvSpPr>
            <a:spLocks noGrp="1"/>
          </p:cNvSpPr>
          <p:nvPr>
            <p:ph idx="1"/>
          </p:nvPr>
        </p:nvSpPr>
        <p:spPr/>
        <p:txBody>
          <a:bodyPr/>
          <a:lstStyle/>
          <a:p>
            <a:r>
              <a:rPr lang="en-US" sz="2300" dirty="0"/>
              <a:t>EK 3.D.1 Cell communication processes share common features:</a:t>
            </a:r>
          </a:p>
          <a:p>
            <a:pPr lvl="1"/>
            <a:r>
              <a:rPr lang="en-US" sz="2300" dirty="0"/>
              <a:t>d. In multicellular organisms, signal transduction pathways coordinate the activities within individual cells.</a:t>
            </a:r>
          </a:p>
          <a:p>
            <a:r>
              <a:rPr lang="en-US" sz="2300" dirty="0"/>
              <a:t>EK 3D.2 Cells communicate with each other through direct contact with other cells or from a distance via chemical signaling.</a:t>
            </a:r>
          </a:p>
          <a:p>
            <a:pPr lvl="1"/>
            <a:r>
              <a:rPr lang="en-US" sz="2300" dirty="0"/>
              <a:t>c. Signals released by one cell type can travel long distances to target cells of another cell type.</a:t>
            </a:r>
          </a:p>
          <a:p>
            <a:pPr lvl="2"/>
            <a:r>
              <a:rPr lang="en-US" sz="2300" dirty="0"/>
              <a:t>1. Endocrine signals are produced by endocrine cells that release signaling molecules, which are specific and can travel long distances through the blood to reach all parts of the body.</a:t>
            </a:r>
          </a:p>
        </p:txBody>
      </p:sp>
      <p:sp>
        <p:nvSpPr>
          <p:cNvPr id="4" name="Slide Number Placeholder 3"/>
          <p:cNvSpPr>
            <a:spLocks noGrp="1"/>
          </p:cNvSpPr>
          <p:nvPr>
            <p:ph type="sldNum" sz="quarter" idx="12"/>
          </p:nvPr>
        </p:nvSpPr>
        <p:spPr/>
        <p:txBody>
          <a:bodyPr/>
          <a:lstStyle/>
          <a:p>
            <a:pPr>
              <a:defRPr/>
            </a:pPr>
            <a:fld id="{C99454EA-5ADD-42C2-ACA6-111A0E5832F7}" type="slidenum">
              <a:rPr lang="en-US" smtClean="0"/>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pPr>
              <a:defRPr/>
            </a:pPr>
            <a:fld id="{139B6538-4665-474E-8013-E749EBD10B37}" type="slidenum">
              <a:rPr lang="en-US" smtClean="0"/>
              <a:pPr>
                <a:defRPr/>
              </a:pPr>
              <a:t>26</a:t>
            </a:fld>
            <a:endParaRPr lang="en-US" dirty="0"/>
          </a:p>
        </p:txBody>
      </p:sp>
      <p:pic>
        <p:nvPicPr>
          <p:cNvPr id="4" name="Picture 3"/>
          <p:cNvPicPr>
            <a:picLocks noChangeAspect="1"/>
          </p:cNvPicPr>
          <p:nvPr/>
        </p:nvPicPr>
        <p:blipFill>
          <a:blip r:embed="rId3"/>
          <a:stretch>
            <a:fillRect/>
          </a:stretch>
        </p:blipFill>
        <p:spPr>
          <a:xfrm>
            <a:off x="0" y="-76200"/>
            <a:ext cx="9220200" cy="690346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0"/>
            <a:ext cx="9144000" cy="1143000"/>
          </a:xfrm>
        </p:spPr>
        <p:txBody>
          <a:bodyPr/>
          <a:lstStyle/>
          <a:p>
            <a:r>
              <a:rPr lang="en-US" sz="3200" dirty="0">
                <a:solidFill>
                  <a:srgbClr val="FFFFFF"/>
                </a:solidFill>
              </a:rPr>
              <a:t>The Endocrine System works with the Nervous System</a:t>
            </a:r>
          </a:p>
        </p:txBody>
      </p:sp>
      <p:sp>
        <p:nvSpPr>
          <p:cNvPr id="5122" name="Rectangle 2"/>
          <p:cNvSpPr>
            <a:spLocks noGrp="1" noChangeArrowheads="1"/>
          </p:cNvSpPr>
          <p:nvPr>
            <p:ph idx="1"/>
          </p:nvPr>
        </p:nvSpPr>
        <p:spPr>
          <a:xfrm>
            <a:off x="0" y="1143000"/>
            <a:ext cx="9144000" cy="4525963"/>
          </a:xfrm>
        </p:spPr>
        <p:txBody>
          <a:bodyPr/>
          <a:lstStyle/>
          <a:p>
            <a:r>
              <a:rPr lang="en-US" dirty="0"/>
              <a:t>Two systems coordinate communication throughout the body: the endocrine system and the nervous system.</a:t>
            </a:r>
          </a:p>
          <a:p>
            <a:r>
              <a:rPr lang="en-US" dirty="0"/>
              <a:t>The endocrine system secretes hormones that coordinate slower but longer-acting responses including reproduction, development, energy, metabolism, growth, and behavior.</a:t>
            </a:r>
          </a:p>
          <a:p>
            <a:r>
              <a:rPr lang="en-US" dirty="0"/>
              <a:t>The nervous system conveys high-speed electrical signals along specialized cells called neurons; these signals regulate other cells.</a:t>
            </a:r>
          </a:p>
        </p:txBody>
      </p:sp>
      <p:sp>
        <p:nvSpPr>
          <p:cNvPr id="5126" name="Date Placeholder 3"/>
          <p:cNvSpPr>
            <a:spLocks/>
          </p:cNvSpPr>
          <p:nvPr/>
        </p:nvSpPr>
        <p:spPr bwMode="auto">
          <a:xfrm>
            <a:off x="152400" y="6604000"/>
            <a:ext cx="2286000" cy="228600"/>
          </a:xfrm>
          <a:prstGeom prst="rect">
            <a:avLst/>
          </a:prstGeom>
          <a:noFill/>
          <a:ln w="9525">
            <a:noFill/>
            <a:miter lim="800000"/>
            <a:headEnd/>
            <a:tailEnd/>
          </a:ln>
        </p:spPr>
        <p:txBody>
          <a:bodyPr anchor="ctr">
            <a:prstTxWarp prst="textNoShape">
              <a:avLst/>
            </a:prstTxWarp>
          </a:bodyPr>
          <a:lstStyle/>
          <a:p>
            <a:pPr eaLnBrk="1" hangingPunct="1"/>
            <a:endParaRPr lang="en-US" sz="1200" dirty="0">
              <a:latin typeface="Times New Roman" charset="0"/>
              <a:ea typeface="Times New Roman" charset="0"/>
              <a:cs typeface="Times New Roman"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0" y="0"/>
            <a:ext cx="9144000" cy="914400"/>
          </a:xfrm>
        </p:spPr>
        <p:txBody>
          <a:bodyPr/>
          <a:lstStyle/>
          <a:p>
            <a:pPr eaLnBrk="1" hangingPunct="1"/>
            <a:r>
              <a:rPr lang="en-US" sz="3200" dirty="0">
                <a:solidFill>
                  <a:srgbClr val="FFFFFF"/>
                </a:solidFill>
              </a:rPr>
              <a:t>Coordination of Endocrine and Nervous Systems in Vertebrates</a:t>
            </a:r>
          </a:p>
        </p:txBody>
      </p:sp>
      <p:sp>
        <p:nvSpPr>
          <p:cNvPr id="131075" name="Rectangle 3"/>
          <p:cNvSpPr>
            <a:spLocks noGrp="1" noChangeArrowheads="1"/>
          </p:cNvSpPr>
          <p:nvPr>
            <p:ph idx="1"/>
          </p:nvPr>
        </p:nvSpPr>
        <p:spPr>
          <a:xfrm>
            <a:off x="381000" y="1143000"/>
            <a:ext cx="8382000" cy="5029200"/>
          </a:xfrm>
        </p:spPr>
        <p:txBody>
          <a:bodyPr/>
          <a:lstStyle/>
          <a:p>
            <a:pPr eaLnBrk="1" hangingPunct="1"/>
            <a:r>
              <a:rPr lang="en-US" sz="2800" dirty="0"/>
              <a:t>The </a:t>
            </a:r>
            <a:r>
              <a:rPr lang="en-US" sz="2800" b="1" dirty="0"/>
              <a:t>hypothalamus</a:t>
            </a:r>
            <a:r>
              <a:rPr lang="en-US" sz="2800" dirty="0"/>
              <a:t> receives information from the nervous system and initiates responses through the endocrine system.</a:t>
            </a:r>
          </a:p>
          <a:p>
            <a:r>
              <a:rPr lang="en-US" sz="2800" dirty="0"/>
              <a:t>Attached to the hypothalamus is the </a:t>
            </a:r>
            <a:r>
              <a:rPr lang="en-US" sz="2800" b="1" dirty="0"/>
              <a:t>pituitary gland</a:t>
            </a:r>
            <a:r>
              <a:rPr lang="en-US" sz="2800" dirty="0"/>
              <a:t>, composed of the anterior pituitary and the posterior pituitary. </a:t>
            </a:r>
          </a:p>
          <a:p>
            <a:r>
              <a:rPr lang="en-US" sz="2800" dirty="0"/>
              <a:t>The </a:t>
            </a:r>
            <a:r>
              <a:rPr lang="en-US" sz="2800" b="1" dirty="0"/>
              <a:t>anterior pituitary </a:t>
            </a:r>
            <a:r>
              <a:rPr lang="en-US" sz="2800" dirty="0"/>
              <a:t>makes and releases hormones under regulation of the hypothalamus. </a:t>
            </a:r>
          </a:p>
          <a:p>
            <a:r>
              <a:rPr lang="en-US" sz="2800" dirty="0"/>
              <a:t>The </a:t>
            </a:r>
            <a:r>
              <a:rPr lang="en-US" sz="2800" b="1" dirty="0"/>
              <a:t>posterior pituitary </a:t>
            </a:r>
            <a:r>
              <a:rPr lang="en-US" sz="2800" dirty="0"/>
              <a:t>stores and secretes hormones that are made in the hypothalamus.</a:t>
            </a:r>
          </a:p>
          <a:p>
            <a:endParaRPr lang="en-US" sz="2800" dirty="0"/>
          </a:p>
          <a:p>
            <a:endParaRPr lang="en-US" sz="2800" dirty="0"/>
          </a:p>
          <a:p>
            <a:pPr eaLnBrk="1" hangingPunct="1"/>
            <a:endParaRPr lang="en-US" sz="2800" dirty="0"/>
          </a:p>
          <a:p>
            <a:pPr eaLnBrk="1" hangingPunct="1"/>
            <a:endParaRPr lang="en-US" sz="2800" dirty="0"/>
          </a:p>
        </p:txBody>
      </p:sp>
      <p:sp>
        <p:nvSpPr>
          <p:cNvPr id="131079" name="Date Placeholder 3"/>
          <p:cNvSpPr>
            <a:spLocks/>
          </p:cNvSpPr>
          <p:nvPr/>
        </p:nvSpPr>
        <p:spPr bwMode="auto">
          <a:xfrm>
            <a:off x="152400" y="6604000"/>
            <a:ext cx="2286000" cy="228600"/>
          </a:xfrm>
          <a:prstGeom prst="rect">
            <a:avLst/>
          </a:prstGeom>
          <a:noFill/>
          <a:ln w="9525">
            <a:noFill/>
            <a:miter lim="800000"/>
            <a:headEnd/>
            <a:tailEnd/>
          </a:ln>
        </p:spPr>
        <p:txBody>
          <a:bodyPr anchor="ctr">
            <a:prstTxWarp prst="textNoShape">
              <a:avLst/>
            </a:prstTxWarp>
          </a:bodyPr>
          <a:lstStyle/>
          <a:p>
            <a:pPr eaLnBrk="1" hangingPunct="1"/>
            <a:r>
              <a:rPr lang="en-US" sz="1200" dirty="0">
                <a:latin typeface="Times New Roman" charset="0"/>
                <a:ea typeface="Times New Roman" charset="0"/>
                <a:cs typeface="Times New Roman" charset="0"/>
              </a:rPr>
              <a:t>© 2011 Pearson Education, Inc.</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idx="1"/>
          </p:nvPr>
        </p:nvSpPr>
        <p:spPr>
          <a:xfrm>
            <a:off x="152400" y="228600"/>
            <a:ext cx="8839200" cy="533400"/>
          </a:xfrm>
        </p:spPr>
        <p:txBody>
          <a:bodyPr/>
          <a:lstStyle/>
          <a:p>
            <a:pPr marL="0" indent="0" algn="ctr" eaLnBrk="1" hangingPunct="1">
              <a:buNone/>
            </a:pPr>
            <a:r>
              <a:rPr lang="en-US" dirty="0">
                <a:solidFill>
                  <a:schemeClr val="bg1"/>
                </a:solidFill>
              </a:rPr>
              <a:t>Anterior and Posterior Pituitary</a:t>
            </a:r>
          </a:p>
        </p:txBody>
      </p:sp>
      <p:sp>
        <p:nvSpPr>
          <p:cNvPr id="133126" name="Date Placeholder 3"/>
          <p:cNvSpPr>
            <a:spLocks/>
          </p:cNvSpPr>
          <p:nvPr/>
        </p:nvSpPr>
        <p:spPr bwMode="auto">
          <a:xfrm>
            <a:off x="152400" y="6604000"/>
            <a:ext cx="2286000" cy="228600"/>
          </a:xfrm>
          <a:prstGeom prst="rect">
            <a:avLst/>
          </a:prstGeom>
          <a:noFill/>
          <a:ln w="9525">
            <a:noFill/>
            <a:miter lim="800000"/>
            <a:headEnd/>
            <a:tailEnd/>
          </a:ln>
        </p:spPr>
        <p:txBody>
          <a:bodyPr anchor="ctr">
            <a:prstTxWarp prst="textNoShape">
              <a:avLst/>
            </a:prstTxWarp>
          </a:bodyPr>
          <a:lstStyle/>
          <a:p>
            <a:pPr eaLnBrk="1" hangingPunct="1"/>
            <a:r>
              <a:rPr lang="en-US" sz="1200" dirty="0">
                <a:latin typeface="Times New Roman" charset="0"/>
                <a:ea typeface="Times New Roman" charset="0"/>
                <a:cs typeface="Times New Roman" charset="0"/>
              </a:rPr>
              <a:t>© 2011 Pearson Education, Inc.</a:t>
            </a:r>
          </a:p>
        </p:txBody>
      </p:sp>
      <p:pic>
        <p:nvPicPr>
          <p:cNvPr id="7" name="Picture 6"/>
          <p:cNvPicPr>
            <a:picLocks noChangeAspect="1"/>
          </p:cNvPicPr>
          <p:nvPr/>
        </p:nvPicPr>
        <p:blipFill>
          <a:blip r:embed="rId3"/>
          <a:stretch>
            <a:fillRect/>
          </a:stretch>
        </p:blipFill>
        <p:spPr>
          <a:xfrm>
            <a:off x="1371600" y="1143000"/>
            <a:ext cx="5867400" cy="5334000"/>
          </a:xfrm>
          <a:prstGeom prst="rect">
            <a:avLst/>
          </a:prstGeom>
        </p:spPr>
      </p:pic>
      <p:sp>
        <p:nvSpPr>
          <p:cNvPr id="3" name="Rectangle 2"/>
          <p:cNvSpPr/>
          <p:nvPr/>
        </p:nvSpPr>
        <p:spPr>
          <a:xfrm>
            <a:off x="6934200" y="1143000"/>
            <a:ext cx="30480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a:off x="1371600" y="1143000"/>
            <a:ext cx="9144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900" dirty="0">
                <a:solidFill>
                  <a:srgbClr val="FFFFFF"/>
                </a:solidFill>
              </a:rPr>
              <a:t>AP Biology Curriculum Framework</a:t>
            </a:r>
          </a:p>
        </p:txBody>
      </p:sp>
      <p:sp>
        <p:nvSpPr>
          <p:cNvPr id="6" name="Text Placeholder 5"/>
          <p:cNvSpPr>
            <a:spLocks noGrp="1"/>
          </p:cNvSpPr>
          <p:nvPr>
            <p:ph type="body" orient="vert" idx="1"/>
          </p:nvPr>
        </p:nvSpPr>
        <p:spPr/>
        <p:txBody>
          <a:bodyPr vert="horz"/>
          <a:lstStyle/>
          <a:p>
            <a:r>
              <a:rPr lang="en-US" sz="2800" dirty="0"/>
              <a:t>Enduring Understanding 3.D Cells communicate by generating, transmitting and receiving chemical signals.</a:t>
            </a:r>
          </a:p>
          <a:p>
            <a:r>
              <a:rPr lang="en-US" sz="2800" dirty="0"/>
              <a:t>EK 3D1:Cell communication processes share common features that reflect a shared evolutionary history.</a:t>
            </a:r>
          </a:p>
          <a:p>
            <a:pPr lvl="1"/>
            <a:r>
              <a:rPr lang="en-US" sz="2000" dirty="0"/>
              <a:t>C. In single-celled organisms, signal transduction pathways influence how the cell responds to its environment.</a:t>
            </a:r>
          </a:p>
          <a:p>
            <a:pPr lvl="1"/>
            <a:r>
              <a:rPr lang="en-US" sz="2000" dirty="0"/>
              <a:t>D. In multicellular organisms, signal transduction pathways coordinate the activities within individual cells that support the function of the organism as a whole.</a:t>
            </a:r>
          </a:p>
          <a:p>
            <a:pPr eaLnBrk="1" hangingPunct="1">
              <a:spcBef>
                <a:spcPct val="0"/>
              </a:spcBef>
            </a:pPr>
            <a:endParaRPr lang="en-US" dirty="0">
              <a:ea typeface="ＭＳ Ｐゴシック" pitchFamily="34" charset="-128"/>
            </a:endParaRPr>
          </a:p>
        </p:txBody>
      </p:sp>
      <p:sp>
        <p:nvSpPr>
          <p:cNvPr id="5" name="Slide Number Placeholder 4"/>
          <p:cNvSpPr>
            <a:spLocks noGrp="1"/>
          </p:cNvSpPr>
          <p:nvPr>
            <p:ph type="sldNum" sz="quarter" idx="12"/>
          </p:nvPr>
        </p:nvSpPr>
        <p:spPr/>
        <p:txBody>
          <a:bodyPr/>
          <a:lstStyle/>
          <a:p>
            <a:pPr>
              <a:defRPr/>
            </a:pPr>
            <a:fld id="{F4994DEC-0C44-EE4A-976D-601287BA9AE7}"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76200" y="381000"/>
            <a:ext cx="9067800" cy="503238"/>
          </a:xfrm>
        </p:spPr>
        <p:txBody>
          <a:bodyPr/>
          <a:lstStyle/>
          <a:p>
            <a:pPr eaLnBrk="1" hangingPunct="1"/>
            <a:r>
              <a:rPr lang="en-US" sz="3600" dirty="0">
                <a:solidFill>
                  <a:srgbClr val="FFFFFF"/>
                </a:solidFill>
              </a:rPr>
              <a:t>Posterior Pituitary Hormones</a:t>
            </a:r>
          </a:p>
        </p:txBody>
      </p:sp>
      <p:sp>
        <p:nvSpPr>
          <p:cNvPr id="137219" name="Rectangle 3"/>
          <p:cNvSpPr>
            <a:spLocks noGrp="1" noChangeArrowheads="1"/>
          </p:cNvSpPr>
          <p:nvPr>
            <p:ph idx="1"/>
          </p:nvPr>
        </p:nvSpPr>
        <p:spPr>
          <a:xfrm>
            <a:off x="533400" y="1365250"/>
            <a:ext cx="8382000" cy="2978150"/>
          </a:xfrm>
        </p:spPr>
        <p:txBody>
          <a:bodyPr/>
          <a:lstStyle/>
          <a:p>
            <a:pPr eaLnBrk="1" hangingPunct="1"/>
            <a:r>
              <a:rPr lang="en-US" sz="2800" dirty="0"/>
              <a:t>The two hormones released from the posterior pituitary act directly on nonendocrine tissues.</a:t>
            </a:r>
            <a:br>
              <a:rPr lang="en-US" sz="2800" dirty="0"/>
            </a:br>
            <a:endParaRPr lang="en-US" sz="2800" dirty="0"/>
          </a:p>
          <a:p>
            <a:pPr marL="977900" lvl="1" indent="-292100" eaLnBrk="1" hangingPunct="1"/>
            <a:r>
              <a:rPr lang="en-US" sz="2600" b="1" dirty="0"/>
              <a:t>Oxytocin </a:t>
            </a:r>
            <a:r>
              <a:rPr lang="en-US" sz="2600" dirty="0"/>
              <a:t>regulates milk secretion by the mammary glands and stimulates contraction of the uterus.</a:t>
            </a:r>
            <a:br>
              <a:rPr lang="en-US" sz="2600" dirty="0"/>
            </a:br>
            <a:endParaRPr lang="en-US" sz="2600" dirty="0"/>
          </a:p>
          <a:p>
            <a:pPr marL="977900" lvl="1" indent="-292100" eaLnBrk="1" hangingPunct="1"/>
            <a:r>
              <a:rPr lang="en-US" sz="2600" b="1" dirty="0"/>
              <a:t>Antidiuretic hormone (ADH)</a:t>
            </a:r>
            <a:r>
              <a:rPr lang="en-US" sz="2600" dirty="0"/>
              <a:t> promotes retention of water by the kidneys.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43" descr="45_15PostPituitaryHorm-U"/>
          <p:cNvPicPr>
            <a:picLocks noChangeAspect="1" noChangeArrowheads="1"/>
          </p:cNvPicPr>
          <p:nvPr/>
        </p:nvPicPr>
        <p:blipFill>
          <a:blip r:embed="rId3"/>
          <a:srcRect/>
          <a:stretch>
            <a:fillRect/>
          </a:stretch>
        </p:blipFill>
        <p:spPr bwMode="auto">
          <a:xfrm>
            <a:off x="1181100" y="1143000"/>
            <a:ext cx="6780213" cy="5105400"/>
          </a:xfrm>
          <a:prstGeom prst="rect">
            <a:avLst/>
          </a:prstGeom>
          <a:noFill/>
          <a:ln w="9525">
            <a:noFill/>
            <a:miter lim="800000"/>
            <a:headEnd/>
            <a:tailEnd/>
          </a:ln>
        </p:spPr>
      </p:pic>
      <p:sp>
        <p:nvSpPr>
          <p:cNvPr id="139267" name="Text Box 6"/>
          <p:cNvSpPr txBox="1">
            <a:spLocks noChangeArrowheads="1"/>
          </p:cNvSpPr>
          <p:nvPr/>
        </p:nvSpPr>
        <p:spPr bwMode="auto">
          <a:xfrm>
            <a:off x="2120900" y="1165225"/>
            <a:ext cx="1738313" cy="736600"/>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800" b="1" dirty="0"/>
              <a:t>Neurosecretory</a:t>
            </a:r>
            <a:br>
              <a:rPr lang="en-US" sz="1800" b="1" dirty="0"/>
            </a:br>
            <a:r>
              <a:rPr lang="en-US" sz="1800" b="1" dirty="0"/>
              <a:t>cells of the</a:t>
            </a:r>
            <a:br>
              <a:rPr lang="en-US" sz="1800" b="1" dirty="0"/>
            </a:br>
            <a:r>
              <a:rPr lang="en-US" sz="1800" b="1" dirty="0"/>
              <a:t>hypothalamus</a:t>
            </a:r>
          </a:p>
        </p:txBody>
      </p:sp>
      <p:sp>
        <p:nvSpPr>
          <p:cNvPr id="139268" name="Text Box 25"/>
          <p:cNvSpPr txBox="1">
            <a:spLocks noChangeArrowheads="1"/>
          </p:cNvSpPr>
          <p:nvPr/>
        </p:nvSpPr>
        <p:spPr bwMode="auto">
          <a:xfrm>
            <a:off x="2101850" y="2163763"/>
            <a:ext cx="1698625" cy="260350"/>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800" b="1" dirty="0"/>
              <a:t>Neurohormone</a:t>
            </a:r>
          </a:p>
        </p:txBody>
      </p:sp>
      <p:sp>
        <p:nvSpPr>
          <p:cNvPr id="139269" name="Text Box 26"/>
          <p:cNvSpPr txBox="1">
            <a:spLocks noChangeArrowheads="1"/>
          </p:cNvSpPr>
          <p:nvPr/>
        </p:nvSpPr>
        <p:spPr bwMode="auto">
          <a:xfrm>
            <a:off x="2114550" y="3275013"/>
            <a:ext cx="1063625" cy="485775"/>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800" b="1" dirty="0"/>
              <a:t>Posterior</a:t>
            </a:r>
            <a:br>
              <a:rPr lang="en-US" sz="1800" b="1" dirty="0"/>
            </a:br>
            <a:r>
              <a:rPr lang="en-US" sz="1800" b="1" dirty="0"/>
              <a:t>pituitary</a:t>
            </a:r>
          </a:p>
        </p:txBody>
      </p:sp>
      <p:sp>
        <p:nvSpPr>
          <p:cNvPr id="139270" name="Text Box 27"/>
          <p:cNvSpPr txBox="1">
            <a:spLocks noChangeArrowheads="1"/>
          </p:cNvSpPr>
          <p:nvPr/>
        </p:nvSpPr>
        <p:spPr bwMode="auto">
          <a:xfrm>
            <a:off x="4572000" y="1143000"/>
            <a:ext cx="1606550" cy="300037"/>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800" b="1" dirty="0"/>
              <a:t>Hypothalamus</a:t>
            </a:r>
          </a:p>
        </p:txBody>
      </p:sp>
      <p:sp>
        <p:nvSpPr>
          <p:cNvPr id="139271" name="Text Box 28"/>
          <p:cNvSpPr txBox="1">
            <a:spLocks noChangeArrowheads="1"/>
          </p:cNvSpPr>
          <p:nvPr/>
        </p:nvSpPr>
        <p:spPr bwMode="auto">
          <a:xfrm>
            <a:off x="6726238" y="2265363"/>
            <a:ext cx="733425" cy="260350"/>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800" b="1" dirty="0"/>
              <a:t>Axons</a:t>
            </a:r>
          </a:p>
        </p:txBody>
      </p:sp>
      <p:sp>
        <p:nvSpPr>
          <p:cNvPr id="139272" name="Text Box 29"/>
          <p:cNvSpPr txBox="1">
            <a:spLocks noChangeArrowheads="1"/>
          </p:cNvSpPr>
          <p:nvPr/>
        </p:nvSpPr>
        <p:spPr bwMode="auto">
          <a:xfrm>
            <a:off x="7002463" y="3851275"/>
            <a:ext cx="1063625" cy="485775"/>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800" b="1" dirty="0"/>
              <a:t>Anterior</a:t>
            </a:r>
            <a:br>
              <a:rPr lang="en-US" sz="1800" b="1" dirty="0"/>
            </a:br>
            <a:r>
              <a:rPr lang="en-US" sz="1800" b="1" dirty="0"/>
              <a:t>pituitary</a:t>
            </a:r>
          </a:p>
        </p:txBody>
      </p:sp>
      <p:sp>
        <p:nvSpPr>
          <p:cNvPr id="139273" name="Text Box 30"/>
          <p:cNvSpPr txBox="1">
            <a:spLocks noChangeArrowheads="1"/>
          </p:cNvSpPr>
          <p:nvPr/>
        </p:nvSpPr>
        <p:spPr bwMode="auto">
          <a:xfrm>
            <a:off x="1219200" y="5029200"/>
            <a:ext cx="1209675" cy="261937"/>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800" b="1" dirty="0"/>
              <a:t>HORMONE</a:t>
            </a:r>
          </a:p>
        </p:txBody>
      </p:sp>
      <p:sp>
        <p:nvSpPr>
          <p:cNvPr id="139274" name="Text Box 31"/>
          <p:cNvSpPr txBox="1">
            <a:spLocks noChangeArrowheads="1"/>
          </p:cNvSpPr>
          <p:nvPr/>
        </p:nvSpPr>
        <p:spPr bwMode="auto">
          <a:xfrm>
            <a:off x="1371600" y="5638800"/>
            <a:ext cx="971550" cy="249238"/>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800" b="1" dirty="0"/>
              <a:t>TARGET</a:t>
            </a:r>
          </a:p>
        </p:txBody>
      </p:sp>
      <p:sp>
        <p:nvSpPr>
          <p:cNvPr id="139275" name="Text Box 32"/>
          <p:cNvSpPr txBox="1">
            <a:spLocks noChangeArrowheads="1"/>
          </p:cNvSpPr>
          <p:nvPr/>
        </p:nvSpPr>
        <p:spPr bwMode="auto">
          <a:xfrm>
            <a:off x="3124200" y="5029200"/>
            <a:ext cx="534987" cy="234950"/>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800" b="1" dirty="0"/>
              <a:t>ADH</a:t>
            </a:r>
          </a:p>
        </p:txBody>
      </p:sp>
      <p:sp>
        <p:nvSpPr>
          <p:cNvPr id="139276" name="Text Box 33"/>
          <p:cNvSpPr txBox="1">
            <a:spLocks noChangeArrowheads="1"/>
          </p:cNvSpPr>
          <p:nvPr/>
        </p:nvSpPr>
        <p:spPr bwMode="auto">
          <a:xfrm>
            <a:off x="4953000" y="5029200"/>
            <a:ext cx="1023938" cy="274637"/>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800" b="1" dirty="0"/>
              <a:t>Oxytocin</a:t>
            </a:r>
          </a:p>
        </p:txBody>
      </p:sp>
      <p:sp>
        <p:nvSpPr>
          <p:cNvPr id="139277" name="Text Box 34"/>
          <p:cNvSpPr txBox="1">
            <a:spLocks noChangeArrowheads="1"/>
          </p:cNvSpPr>
          <p:nvPr/>
        </p:nvSpPr>
        <p:spPr bwMode="auto">
          <a:xfrm>
            <a:off x="2971800" y="5562600"/>
            <a:ext cx="944563" cy="500063"/>
          </a:xfrm>
          <a:prstGeom prst="rect">
            <a:avLst/>
          </a:prstGeom>
          <a:noFill/>
          <a:ln w="9525">
            <a:noFill/>
            <a:miter lim="800000"/>
            <a:headEnd/>
            <a:tailEnd/>
          </a:ln>
        </p:spPr>
        <p:txBody>
          <a:bodyPr wrap="none" lIns="0" tIns="0" rIns="0" bIns="0">
            <a:prstTxWarp prst="textNoShape">
              <a:avLst/>
            </a:prstTxWarp>
          </a:bodyPr>
          <a:lstStyle/>
          <a:p>
            <a:pPr algn="ctr">
              <a:lnSpc>
                <a:spcPct val="90000"/>
              </a:lnSpc>
            </a:pPr>
            <a:r>
              <a:rPr lang="en-US" sz="1800" b="1" dirty="0"/>
              <a:t>Kidney</a:t>
            </a:r>
            <a:br>
              <a:rPr lang="en-US" sz="1800" b="1" dirty="0"/>
            </a:br>
            <a:r>
              <a:rPr lang="en-US" sz="1800" b="1" dirty="0"/>
              <a:t>tubules</a:t>
            </a:r>
          </a:p>
        </p:txBody>
      </p:sp>
      <p:sp>
        <p:nvSpPr>
          <p:cNvPr id="139278" name="Text Box 35"/>
          <p:cNvSpPr txBox="1">
            <a:spLocks noChangeArrowheads="1"/>
          </p:cNvSpPr>
          <p:nvPr/>
        </p:nvSpPr>
        <p:spPr bwMode="auto">
          <a:xfrm>
            <a:off x="4495800" y="5638800"/>
            <a:ext cx="1976437" cy="487363"/>
          </a:xfrm>
          <a:prstGeom prst="rect">
            <a:avLst/>
          </a:prstGeom>
          <a:noFill/>
          <a:ln w="9525">
            <a:noFill/>
            <a:miter lim="800000"/>
            <a:headEnd/>
            <a:tailEnd/>
          </a:ln>
        </p:spPr>
        <p:txBody>
          <a:bodyPr wrap="none" lIns="0" tIns="0" rIns="0" bIns="0">
            <a:prstTxWarp prst="textNoShape">
              <a:avLst/>
            </a:prstTxWarp>
          </a:bodyPr>
          <a:lstStyle/>
          <a:p>
            <a:pPr algn="ctr">
              <a:lnSpc>
                <a:spcPct val="90000"/>
              </a:lnSpc>
            </a:pPr>
            <a:r>
              <a:rPr lang="en-US" sz="1800" b="1" dirty="0"/>
              <a:t>Mammary glands,</a:t>
            </a:r>
            <a:br>
              <a:rPr lang="en-US" sz="1800" b="1" dirty="0"/>
            </a:br>
            <a:r>
              <a:rPr lang="en-US" sz="1800" b="1" dirty="0"/>
              <a:t>uterine muscles</a:t>
            </a:r>
          </a:p>
        </p:txBody>
      </p:sp>
      <p:sp>
        <p:nvSpPr>
          <p:cNvPr id="139279" name="Line 36"/>
          <p:cNvSpPr>
            <a:spLocks noChangeShapeType="1"/>
          </p:cNvSpPr>
          <p:nvPr/>
        </p:nvSpPr>
        <p:spPr bwMode="auto">
          <a:xfrm flipH="1">
            <a:off x="3690938" y="1600200"/>
            <a:ext cx="1947862" cy="173038"/>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139280" name="Line 37"/>
          <p:cNvSpPr>
            <a:spLocks noChangeShapeType="1"/>
          </p:cNvSpPr>
          <p:nvPr/>
        </p:nvSpPr>
        <p:spPr bwMode="auto">
          <a:xfrm flipV="1">
            <a:off x="3690938" y="1676399"/>
            <a:ext cx="2405062" cy="96838"/>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139281" name="Line 38"/>
          <p:cNvSpPr>
            <a:spLocks noChangeShapeType="1"/>
          </p:cNvSpPr>
          <p:nvPr/>
        </p:nvSpPr>
        <p:spPr bwMode="auto">
          <a:xfrm flipH="1" flipV="1">
            <a:off x="3795711" y="2274888"/>
            <a:ext cx="1385888" cy="315912"/>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139282" name="Line 39"/>
          <p:cNvSpPr>
            <a:spLocks noChangeShapeType="1"/>
          </p:cNvSpPr>
          <p:nvPr/>
        </p:nvSpPr>
        <p:spPr bwMode="auto">
          <a:xfrm>
            <a:off x="3162300" y="3386138"/>
            <a:ext cx="1409700" cy="271462"/>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139283" name="Line 40"/>
          <p:cNvSpPr>
            <a:spLocks noChangeShapeType="1"/>
          </p:cNvSpPr>
          <p:nvPr/>
        </p:nvSpPr>
        <p:spPr bwMode="auto">
          <a:xfrm>
            <a:off x="5410200" y="2286000"/>
            <a:ext cx="1309688" cy="8255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139284" name="Line 41"/>
          <p:cNvSpPr>
            <a:spLocks noChangeShapeType="1"/>
          </p:cNvSpPr>
          <p:nvPr/>
        </p:nvSpPr>
        <p:spPr bwMode="auto">
          <a:xfrm flipH="1">
            <a:off x="5562600" y="2368550"/>
            <a:ext cx="1157288" cy="22225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139285" name="Line 42"/>
          <p:cNvSpPr>
            <a:spLocks noChangeShapeType="1"/>
          </p:cNvSpPr>
          <p:nvPr/>
        </p:nvSpPr>
        <p:spPr bwMode="auto">
          <a:xfrm>
            <a:off x="6402388" y="3956050"/>
            <a:ext cx="568325" cy="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139286" name="Rectangle 2"/>
          <p:cNvSpPr>
            <a:spLocks noGrp="1" noChangeArrowheads="1"/>
          </p:cNvSpPr>
          <p:nvPr>
            <p:ph type="title"/>
          </p:nvPr>
        </p:nvSpPr>
        <p:spPr>
          <a:xfrm>
            <a:off x="152400" y="25400"/>
            <a:ext cx="8839200" cy="965200"/>
          </a:xfrm>
        </p:spPr>
        <p:txBody>
          <a:bodyPr/>
          <a:lstStyle/>
          <a:p>
            <a:pPr eaLnBrk="1" hangingPunct="1"/>
            <a:r>
              <a:rPr lang="en-US" sz="2400" b="0" dirty="0">
                <a:solidFill>
                  <a:srgbClr val="FFFFFF"/>
                </a:solidFill>
                <a:latin typeface="Arial" charset="0"/>
              </a:rPr>
              <a:t>Production and Release of Posterior Pituitary Hormones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0" y="457200"/>
            <a:ext cx="9144000" cy="503238"/>
          </a:xfrm>
        </p:spPr>
        <p:txBody>
          <a:bodyPr/>
          <a:lstStyle/>
          <a:p>
            <a:pPr eaLnBrk="1" hangingPunct="1"/>
            <a:r>
              <a:rPr lang="en-US" sz="3200" dirty="0">
                <a:solidFill>
                  <a:srgbClr val="FFFFFF"/>
                </a:solidFill>
              </a:rPr>
              <a:t>Anterior Pituitary Hormones</a:t>
            </a:r>
          </a:p>
        </p:txBody>
      </p:sp>
      <p:sp>
        <p:nvSpPr>
          <p:cNvPr id="141315" name="Rectangle 3"/>
          <p:cNvSpPr>
            <a:spLocks noGrp="1" noChangeArrowheads="1"/>
          </p:cNvSpPr>
          <p:nvPr>
            <p:ph idx="1"/>
          </p:nvPr>
        </p:nvSpPr>
        <p:spPr>
          <a:xfrm>
            <a:off x="533400" y="1371600"/>
            <a:ext cx="8305800" cy="4724400"/>
          </a:xfrm>
        </p:spPr>
        <p:txBody>
          <a:bodyPr/>
          <a:lstStyle/>
          <a:p>
            <a:pPr eaLnBrk="1" hangingPunct="1"/>
            <a:r>
              <a:rPr lang="en-US" sz="2800" dirty="0"/>
              <a:t>Hormone production in the anterior pituitary is controlled by releasing and inhibiting hormones from the hypothalamus.</a:t>
            </a:r>
          </a:p>
          <a:p>
            <a:pPr eaLnBrk="1" hangingPunct="1"/>
            <a:r>
              <a:rPr lang="en-US" sz="2800" dirty="0"/>
              <a:t>For example, prolactin-releasing hormone from the hypothalamus stimulates the anterior pituitary to secrete </a:t>
            </a:r>
            <a:r>
              <a:rPr lang="en-US" sz="2800" b="1" dirty="0"/>
              <a:t>prolactin</a:t>
            </a:r>
            <a:r>
              <a:rPr lang="en-US" sz="2800" dirty="0"/>
              <a:t> (</a:t>
            </a:r>
            <a:r>
              <a:rPr lang="en-US" sz="2800" b="1" dirty="0"/>
              <a:t>PRL</a:t>
            </a:r>
            <a:r>
              <a:rPr lang="en-US" sz="2800" dirty="0"/>
              <a:t>), which has a role in milk production and secretion.</a:t>
            </a:r>
          </a:p>
          <a:p>
            <a:pPr eaLnBrk="1" hangingPunct="1"/>
            <a:r>
              <a:rPr lang="en-US" sz="2800" dirty="0"/>
              <a:t>Another example is </a:t>
            </a:r>
            <a:r>
              <a:rPr lang="en-US" sz="2800" b="1" dirty="0"/>
              <a:t>Thyroid Stimulating Hormone (TSH)</a:t>
            </a:r>
            <a:r>
              <a:rPr lang="en-US" sz="2800" dirty="0"/>
              <a:t>, which stimulates the thyroid gland  to produce thyroxine which stimulates and maintains metabolic processes.</a:t>
            </a:r>
            <a:endParaRPr lang="en-US" sz="2800"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57" descr="45_16AntPituitaryHorm-U"/>
          <p:cNvPicPr>
            <a:picLocks noChangeAspect="1" noChangeArrowheads="1"/>
          </p:cNvPicPr>
          <p:nvPr/>
        </p:nvPicPr>
        <p:blipFill>
          <a:blip r:embed="rId3"/>
          <a:srcRect/>
          <a:stretch>
            <a:fillRect/>
          </a:stretch>
        </p:blipFill>
        <p:spPr bwMode="auto">
          <a:xfrm>
            <a:off x="0" y="0"/>
            <a:ext cx="9143999" cy="6858000"/>
          </a:xfrm>
          <a:prstGeom prst="rect">
            <a:avLst/>
          </a:prstGeom>
          <a:noFill/>
          <a:ln w="9525">
            <a:noFill/>
            <a:miter lim="800000"/>
            <a:headEnd/>
            <a:tailEnd/>
          </a:ln>
        </p:spPr>
      </p:pic>
      <p:sp>
        <p:nvSpPr>
          <p:cNvPr id="143363" name="Text Box 7"/>
          <p:cNvSpPr txBox="1">
            <a:spLocks noChangeArrowheads="1"/>
          </p:cNvSpPr>
          <p:nvPr/>
        </p:nvSpPr>
        <p:spPr bwMode="auto">
          <a:xfrm>
            <a:off x="461963" y="325438"/>
            <a:ext cx="1765300" cy="1041400"/>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500" b="1" dirty="0"/>
              <a:t>Tropic effects only:</a:t>
            </a:r>
            <a:br>
              <a:rPr lang="en-US" sz="1500" b="1" dirty="0"/>
            </a:br>
            <a:r>
              <a:rPr lang="en-US" sz="1500" b="1" dirty="0"/>
              <a:t>FSH</a:t>
            </a:r>
            <a:br>
              <a:rPr lang="en-US" sz="1500" b="1" dirty="0"/>
            </a:br>
            <a:r>
              <a:rPr lang="en-US" sz="1500" b="1" dirty="0"/>
              <a:t>LH</a:t>
            </a:r>
            <a:br>
              <a:rPr lang="en-US" sz="1500" b="1" dirty="0"/>
            </a:br>
            <a:r>
              <a:rPr lang="en-US" sz="1500" b="1" dirty="0"/>
              <a:t>TSH</a:t>
            </a:r>
            <a:br>
              <a:rPr lang="en-US" sz="1500" b="1" dirty="0"/>
            </a:br>
            <a:r>
              <a:rPr lang="en-US" sz="1500" b="1" dirty="0"/>
              <a:t>ACTH</a:t>
            </a:r>
          </a:p>
        </p:txBody>
      </p:sp>
      <p:sp>
        <p:nvSpPr>
          <p:cNvPr id="143364" name="Text Box 24"/>
          <p:cNvSpPr txBox="1">
            <a:spLocks noChangeArrowheads="1"/>
          </p:cNvSpPr>
          <p:nvPr/>
        </p:nvSpPr>
        <p:spPr bwMode="auto">
          <a:xfrm>
            <a:off x="457200" y="1447800"/>
            <a:ext cx="2122487" cy="590550"/>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500" b="1" dirty="0"/>
              <a:t>Nontropic effects only:</a:t>
            </a:r>
            <a:br>
              <a:rPr lang="en-US" sz="1500" b="1" dirty="0"/>
            </a:br>
            <a:r>
              <a:rPr lang="en-US" sz="1500" b="1" dirty="0"/>
              <a:t>Prolactin</a:t>
            </a:r>
            <a:br>
              <a:rPr lang="en-US" sz="1500" b="1" dirty="0"/>
            </a:br>
            <a:r>
              <a:rPr lang="en-US" sz="1500" b="1" dirty="0"/>
              <a:t>MSH</a:t>
            </a:r>
          </a:p>
        </p:txBody>
      </p:sp>
      <p:sp>
        <p:nvSpPr>
          <p:cNvPr id="143365" name="Text Box 25"/>
          <p:cNvSpPr txBox="1">
            <a:spLocks noChangeArrowheads="1"/>
          </p:cNvSpPr>
          <p:nvPr/>
        </p:nvSpPr>
        <p:spPr bwMode="auto">
          <a:xfrm>
            <a:off x="457200" y="2209800"/>
            <a:ext cx="2638425" cy="417512"/>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500" b="1" dirty="0"/>
              <a:t>Nontropic and tropic effects:</a:t>
            </a:r>
            <a:br>
              <a:rPr lang="en-US" sz="1500" b="1" dirty="0"/>
            </a:br>
            <a:r>
              <a:rPr lang="en-US" sz="1500" b="1" dirty="0"/>
              <a:t>GH</a:t>
            </a:r>
          </a:p>
        </p:txBody>
      </p:sp>
      <p:sp>
        <p:nvSpPr>
          <p:cNvPr id="143366" name="Text Box 26"/>
          <p:cNvSpPr txBox="1">
            <a:spLocks noChangeArrowheads="1"/>
          </p:cNvSpPr>
          <p:nvPr/>
        </p:nvSpPr>
        <p:spPr bwMode="auto">
          <a:xfrm>
            <a:off x="3649663" y="2547938"/>
            <a:ext cx="1289050" cy="801687"/>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500" b="1" dirty="0"/>
              <a:t>Hypothalamic</a:t>
            </a:r>
            <a:br>
              <a:rPr lang="en-US" sz="1500" b="1" dirty="0"/>
            </a:br>
            <a:r>
              <a:rPr lang="en-US" sz="1500" b="1" dirty="0"/>
              <a:t>releasing and</a:t>
            </a:r>
            <a:br>
              <a:rPr lang="en-US" sz="1500" b="1" dirty="0"/>
            </a:br>
            <a:r>
              <a:rPr lang="en-US" sz="1500" b="1" dirty="0"/>
              <a:t>inhibiting</a:t>
            </a:r>
            <a:br>
              <a:rPr lang="en-US" sz="1500" b="1" dirty="0"/>
            </a:br>
            <a:r>
              <a:rPr lang="en-US" sz="1500" b="1" dirty="0"/>
              <a:t>hormones</a:t>
            </a:r>
          </a:p>
        </p:txBody>
      </p:sp>
      <p:sp>
        <p:nvSpPr>
          <p:cNvPr id="143367" name="Text Box 27"/>
          <p:cNvSpPr txBox="1">
            <a:spLocks noChangeArrowheads="1"/>
          </p:cNvSpPr>
          <p:nvPr/>
        </p:nvSpPr>
        <p:spPr bwMode="auto">
          <a:xfrm>
            <a:off x="3656013" y="3759200"/>
            <a:ext cx="904875" cy="430213"/>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500" b="1" dirty="0"/>
              <a:t>Posterior</a:t>
            </a:r>
            <a:br>
              <a:rPr lang="en-US" sz="1500" b="1" dirty="0"/>
            </a:br>
            <a:r>
              <a:rPr lang="en-US" sz="1500" b="1" dirty="0"/>
              <a:t>pituitary</a:t>
            </a:r>
          </a:p>
        </p:txBody>
      </p:sp>
      <p:sp>
        <p:nvSpPr>
          <p:cNvPr id="143368" name="Text Box 28"/>
          <p:cNvSpPr txBox="1">
            <a:spLocks noChangeArrowheads="1"/>
          </p:cNvSpPr>
          <p:nvPr/>
        </p:nvSpPr>
        <p:spPr bwMode="auto">
          <a:xfrm>
            <a:off x="7386638" y="596900"/>
            <a:ext cx="1435100" cy="617538"/>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500" b="1" dirty="0"/>
              <a:t>Neurosecretory</a:t>
            </a:r>
            <a:br>
              <a:rPr lang="en-US" sz="1500" b="1" dirty="0"/>
            </a:br>
            <a:r>
              <a:rPr lang="en-US" sz="1500" b="1" dirty="0"/>
              <a:t>cells of the</a:t>
            </a:r>
            <a:br>
              <a:rPr lang="en-US" sz="1500" b="1" dirty="0"/>
            </a:br>
            <a:r>
              <a:rPr lang="en-US" sz="1500" b="1" dirty="0"/>
              <a:t>hypothalamus</a:t>
            </a:r>
          </a:p>
        </p:txBody>
      </p:sp>
      <p:sp>
        <p:nvSpPr>
          <p:cNvPr id="143369" name="Text Box 29"/>
          <p:cNvSpPr txBox="1">
            <a:spLocks noChangeArrowheads="1"/>
          </p:cNvSpPr>
          <p:nvPr/>
        </p:nvSpPr>
        <p:spPr bwMode="auto">
          <a:xfrm>
            <a:off x="7519988" y="2647950"/>
            <a:ext cx="1316037" cy="220663"/>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500" b="1" dirty="0"/>
              <a:t>Portal vessels</a:t>
            </a:r>
          </a:p>
        </p:txBody>
      </p:sp>
      <p:sp>
        <p:nvSpPr>
          <p:cNvPr id="143370" name="Text Box 30"/>
          <p:cNvSpPr txBox="1">
            <a:spLocks noChangeArrowheads="1"/>
          </p:cNvSpPr>
          <p:nvPr/>
        </p:nvSpPr>
        <p:spPr bwMode="auto">
          <a:xfrm>
            <a:off x="7308850" y="3387725"/>
            <a:ext cx="1462088" cy="615950"/>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500" b="1" dirty="0"/>
              <a:t>Endocrine cells</a:t>
            </a:r>
            <a:br>
              <a:rPr lang="en-US" sz="1500" b="1" dirty="0"/>
            </a:br>
            <a:r>
              <a:rPr lang="en-US" sz="1500" b="1" dirty="0"/>
              <a:t>of the anterior</a:t>
            </a:r>
            <a:br>
              <a:rPr lang="en-US" sz="1500" b="1" dirty="0"/>
            </a:br>
            <a:r>
              <a:rPr lang="en-US" sz="1500" b="1" dirty="0"/>
              <a:t>pituitary</a:t>
            </a:r>
          </a:p>
        </p:txBody>
      </p:sp>
      <p:sp>
        <p:nvSpPr>
          <p:cNvPr id="143371" name="Text Box 31"/>
          <p:cNvSpPr txBox="1">
            <a:spLocks noChangeArrowheads="1"/>
          </p:cNvSpPr>
          <p:nvPr/>
        </p:nvSpPr>
        <p:spPr bwMode="auto">
          <a:xfrm>
            <a:off x="7308850" y="4076700"/>
            <a:ext cx="1011238" cy="417513"/>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500" b="1" dirty="0"/>
              <a:t>Pituitary</a:t>
            </a:r>
            <a:br>
              <a:rPr lang="en-US" sz="1500" b="1" dirty="0"/>
            </a:br>
            <a:r>
              <a:rPr lang="en-US" sz="1500" b="1" dirty="0"/>
              <a:t>hormones</a:t>
            </a:r>
          </a:p>
        </p:txBody>
      </p:sp>
      <p:sp>
        <p:nvSpPr>
          <p:cNvPr id="143372" name="Text Box 32"/>
          <p:cNvSpPr txBox="1">
            <a:spLocks noChangeArrowheads="1"/>
          </p:cNvSpPr>
          <p:nvPr/>
        </p:nvSpPr>
        <p:spPr bwMode="auto">
          <a:xfrm>
            <a:off x="152400" y="5334000"/>
            <a:ext cx="1023937" cy="220662"/>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500" b="1" dirty="0"/>
              <a:t>HORMONE</a:t>
            </a:r>
          </a:p>
        </p:txBody>
      </p:sp>
      <p:sp>
        <p:nvSpPr>
          <p:cNvPr id="143373" name="Text Box 33"/>
          <p:cNvSpPr txBox="1">
            <a:spLocks noChangeArrowheads="1"/>
          </p:cNvSpPr>
          <p:nvPr/>
        </p:nvSpPr>
        <p:spPr bwMode="auto">
          <a:xfrm>
            <a:off x="1524000" y="5334000"/>
            <a:ext cx="1116012" cy="220662"/>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500" b="1" dirty="0"/>
              <a:t>FSH and LH</a:t>
            </a:r>
          </a:p>
        </p:txBody>
      </p:sp>
      <p:sp>
        <p:nvSpPr>
          <p:cNvPr id="143374" name="Text Box 34"/>
          <p:cNvSpPr txBox="1">
            <a:spLocks noChangeArrowheads="1"/>
          </p:cNvSpPr>
          <p:nvPr/>
        </p:nvSpPr>
        <p:spPr bwMode="auto">
          <a:xfrm>
            <a:off x="3124200" y="5334000"/>
            <a:ext cx="428625" cy="220662"/>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500" b="1" dirty="0"/>
              <a:t>TSH</a:t>
            </a:r>
          </a:p>
        </p:txBody>
      </p:sp>
      <p:sp>
        <p:nvSpPr>
          <p:cNvPr id="143375" name="Text Box 35"/>
          <p:cNvSpPr txBox="1">
            <a:spLocks noChangeArrowheads="1"/>
          </p:cNvSpPr>
          <p:nvPr/>
        </p:nvSpPr>
        <p:spPr bwMode="auto">
          <a:xfrm>
            <a:off x="4259263" y="5368925"/>
            <a:ext cx="561975" cy="193675"/>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500" b="1" dirty="0"/>
              <a:t>ACTH</a:t>
            </a:r>
          </a:p>
        </p:txBody>
      </p:sp>
      <p:sp>
        <p:nvSpPr>
          <p:cNvPr id="143376" name="Text Box 36"/>
          <p:cNvSpPr txBox="1">
            <a:spLocks noChangeArrowheads="1"/>
          </p:cNvSpPr>
          <p:nvPr/>
        </p:nvSpPr>
        <p:spPr bwMode="auto">
          <a:xfrm>
            <a:off x="5257800" y="5334000"/>
            <a:ext cx="825500" cy="193675"/>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500" b="1" dirty="0"/>
              <a:t>Prolactin</a:t>
            </a:r>
          </a:p>
        </p:txBody>
      </p:sp>
      <p:sp>
        <p:nvSpPr>
          <p:cNvPr id="143377" name="Text Box 37"/>
          <p:cNvSpPr txBox="1">
            <a:spLocks noChangeArrowheads="1"/>
          </p:cNvSpPr>
          <p:nvPr/>
        </p:nvSpPr>
        <p:spPr bwMode="auto">
          <a:xfrm>
            <a:off x="6781800" y="5334000"/>
            <a:ext cx="468313" cy="193675"/>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500" b="1" dirty="0"/>
              <a:t>MSH</a:t>
            </a:r>
          </a:p>
        </p:txBody>
      </p:sp>
      <p:sp>
        <p:nvSpPr>
          <p:cNvPr id="143378" name="Text Box 38"/>
          <p:cNvSpPr txBox="1">
            <a:spLocks noChangeArrowheads="1"/>
          </p:cNvSpPr>
          <p:nvPr/>
        </p:nvSpPr>
        <p:spPr bwMode="auto">
          <a:xfrm>
            <a:off x="8229600" y="5334000"/>
            <a:ext cx="336550" cy="207963"/>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500" b="1" dirty="0"/>
              <a:t>GH</a:t>
            </a:r>
          </a:p>
        </p:txBody>
      </p:sp>
      <p:sp>
        <p:nvSpPr>
          <p:cNvPr id="143379" name="Text Box 39"/>
          <p:cNvSpPr txBox="1">
            <a:spLocks noChangeArrowheads="1"/>
          </p:cNvSpPr>
          <p:nvPr/>
        </p:nvSpPr>
        <p:spPr bwMode="auto">
          <a:xfrm>
            <a:off x="228600" y="6096000"/>
            <a:ext cx="877888" cy="193675"/>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500" b="1" dirty="0"/>
              <a:t>TARGET</a:t>
            </a:r>
          </a:p>
        </p:txBody>
      </p:sp>
      <p:sp>
        <p:nvSpPr>
          <p:cNvPr id="143380" name="Text Box 40"/>
          <p:cNvSpPr txBox="1">
            <a:spLocks noChangeArrowheads="1"/>
          </p:cNvSpPr>
          <p:nvPr/>
        </p:nvSpPr>
        <p:spPr bwMode="auto">
          <a:xfrm>
            <a:off x="2971800" y="6096000"/>
            <a:ext cx="877888" cy="193675"/>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500" b="1" dirty="0"/>
              <a:t>Thyroid</a:t>
            </a:r>
          </a:p>
        </p:txBody>
      </p:sp>
      <p:sp>
        <p:nvSpPr>
          <p:cNvPr id="143381" name="Text Box 41"/>
          <p:cNvSpPr txBox="1">
            <a:spLocks noChangeArrowheads="1"/>
          </p:cNvSpPr>
          <p:nvPr/>
        </p:nvSpPr>
        <p:spPr bwMode="auto">
          <a:xfrm>
            <a:off x="6477000" y="6096000"/>
            <a:ext cx="666750" cy="160338"/>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500" b="1" dirty="0"/>
              <a:t>Melanocytes</a:t>
            </a:r>
          </a:p>
        </p:txBody>
      </p:sp>
      <p:sp>
        <p:nvSpPr>
          <p:cNvPr id="143382" name="Text Box 42"/>
          <p:cNvSpPr txBox="1">
            <a:spLocks noChangeArrowheads="1"/>
          </p:cNvSpPr>
          <p:nvPr/>
        </p:nvSpPr>
        <p:spPr bwMode="auto">
          <a:xfrm>
            <a:off x="1600200" y="6096000"/>
            <a:ext cx="865188" cy="404813"/>
          </a:xfrm>
          <a:prstGeom prst="rect">
            <a:avLst/>
          </a:prstGeom>
          <a:noFill/>
          <a:ln w="9525">
            <a:noFill/>
            <a:miter lim="800000"/>
            <a:headEnd/>
            <a:tailEnd/>
          </a:ln>
        </p:spPr>
        <p:txBody>
          <a:bodyPr wrap="none" lIns="0" tIns="0" rIns="0" bIns="0">
            <a:prstTxWarp prst="textNoShape">
              <a:avLst/>
            </a:prstTxWarp>
          </a:bodyPr>
          <a:lstStyle/>
          <a:p>
            <a:pPr algn="ctr">
              <a:lnSpc>
                <a:spcPct val="90000"/>
              </a:lnSpc>
            </a:pPr>
            <a:r>
              <a:rPr lang="en-US" sz="1500" b="1" dirty="0"/>
              <a:t>Testes or</a:t>
            </a:r>
            <a:br>
              <a:rPr lang="en-US" sz="1500" b="1" dirty="0"/>
            </a:br>
            <a:r>
              <a:rPr lang="en-US" sz="1500" b="1" dirty="0"/>
              <a:t>ovaries</a:t>
            </a:r>
          </a:p>
        </p:txBody>
      </p:sp>
      <p:sp>
        <p:nvSpPr>
          <p:cNvPr id="143383" name="Text Box 43"/>
          <p:cNvSpPr txBox="1">
            <a:spLocks noChangeArrowheads="1"/>
          </p:cNvSpPr>
          <p:nvPr/>
        </p:nvSpPr>
        <p:spPr bwMode="auto">
          <a:xfrm>
            <a:off x="4094163" y="6108700"/>
            <a:ext cx="865187" cy="404813"/>
          </a:xfrm>
          <a:prstGeom prst="rect">
            <a:avLst/>
          </a:prstGeom>
          <a:noFill/>
          <a:ln w="9525">
            <a:noFill/>
            <a:miter lim="800000"/>
            <a:headEnd/>
            <a:tailEnd/>
          </a:ln>
        </p:spPr>
        <p:txBody>
          <a:bodyPr wrap="none" lIns="0" tIns="0" rIns="0" bIns="0">
            <a:prstTxWarp prst="textNoShape">
              <a:avLst/>
            </a:prstTxWarp>
          </a:bodyPr>
          <a:lstStyle/>
          <a:p>
            <a:pPr algn="ctr">
              <a:lnSpc>
                <a:spcPct val="90000"/>
              </a:lnSpc>
            </a:pPr>
            <a:r>
              <a:rPr lang="en-US" sz="1500" b="1" dirty="0"/>
              <a:t>Adrenal</a:t>
            </a:r>
            <a:br>
              <a:rPr lang="en-US" sz="1500" b="1" dirty="0"/>
            </a:br>
            <a:r>
              <a:rPr lang="en-US" sz="1500" b="1" dirty="0"/>
              <a:t>cortex</a:t>
            </a:r>
          </a:p>
        </p:txBody>
      </p:sp>
      <p:sp>
        <p:nvSpPr>
          <p:cNvPr id="143384" name="Text Box 44"/>
          <p:cNvSpPr txBox="1">
            <a:spLocks noChangeArrowheads="1"/>
          </p:cNvSpPr>
          <p:nvPr/>
        </p:nvSpPr>
        <p:spPr bwMode="auto">
          <a:xfrm>
            <a:off x="5257800" y="6096000"/>
            <a:ext cx="865188" cy="404813"/>
          </a:xfrm>
          <a:prstGeom prst="rect">
            <a:avLst/>
          </a:prstGeom>
          <a:noFill/>
          <a:ln w="9525">
            <a:noFill/>
            <a:miter lim="800000"/>
            <a:headEnd/>
            <a:tailEnd/>
          </a:ln>
        </p:spPr>
        <p:txBody>
          <a:bodyPr wrap="none" lIns="0" tIns="0" rIns="0" bIns="0">
            <a:prstTxWarp prst="textNoShape">
              <a:avLst/>
            </a:prstTxWarp>
          </a:bodyPr>
          <a:lstStyle/>
          <a:p>
            <a:pPr algn="ctr">
              <a:lnSpc>
                <a:spcPct val="90000"/>
              </a:lnSpc>
            </a:pPr>
            <a:r>
              <a:rPr lang="en-US" sz="1500" b="1" dirty="0"/>
              <a:t>Mammary</a:t>
            </a:r>
            <a:br>
              <a:rPr lang="en-US" sz="1500" b="1" dirty="0"/>
            </a:br>
            <a:r>
              <a:rPr lang="en-US" sz="1500" b="1" dirty="0"/>
              <a:t>glands</a:t>
            </a:r>
          </a:p>
        </p:txBody>
      </p:sp>
      <p:sp>
        <p:nvSpPr>
          <p:cNvPr id="143385" name="Text Box 45"/>
          <p:cNvSpPr txBox="1">
            <a:spLocks noChangeArrowheads="1"/>
          </p:cNvSpPr>
          <p:nvPr/>
        </p:nvSpPr>
        <p:spPr bwMode="auto">
          <a:xfrm>
            <a:off x="7848600" y="6096000"/>
            <a:ext cx="1143000" cy="404813"/>
          </a:xfrm>
          <a:prstGeom prst="rect">
            <a:avLst/>
          </a:prstGeom>
          <a:noFill/>
          <a:ln w="9525">
            <a:noFill/>
            <a:miter lim="800000"/>
            <a:headEnd/>
            <a:tailEnd/>
          </a:ln>
        </p:spPr>
        <p:txBody>
          <a:bodyPr wrap="none" lIns="0" tIns="0" rIns="0" bIns="0">
            <a:prstTxWarp prst="textNoShape">
              <a:avLst/>
            </a:prstTxWarp>
          </a:bodyPr>
          <a:lstStyle/>
          <a:p>
            <a:pPr algn="ctr">
              <a:lnSpc>
                <a:spcPct val="90000"/>
              </a:lnSpc>
            </a:pPr>
            <a:r>
              <a:rPr lang="en-US" sz="1500" b="1" dirty="0"/>
              <a:t>Liver, bones,</a:t>
            </a:r>
            <a:br>
              <a:rPr lang="en-US" sz="1500" b="1" dirty="0"/>
            </a:br>
            <a:r>
              <a:rPr lang="en-US" sz="1500" b="1" dirty="0"/>
              <a:t>other tissues</a:t>
            </a:r>
          </a:p>
        </p:txBody>
      </p:sp>
      <p:sp>
        <p:nvSpPr>
          <p:cNvPr id="143386" name="Line 46"/>
          <p:cNvSpPr>
            <a:spLocks noChangeShapeType="1"/>
          </p:cNvSpPr>
          <p:nvPr/>
        </p:nvSpPr>
        <p:spPr bwMode="auto">
          <a:xfrm>
            <a:off x="7086600" y="609600"/>
            <a:ext cx="241300" cy="8890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143387" name="Line 47"/>
          <p:cNvSpPr>
            <a:spLocks noChangeShapeType="1"/>
          </p:cNvSpPr>
          <p:nvPr/>
        </p:nvSpPr>
        <p:spPr bwMode="auto">
          <a:xfrm flipH="1">
            <a:off x="6476999" y="698501"/>
            <a:ext cx="850900" cy="13970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143388" name="Line 48"/>
          <p:cNvSpPr>
            <a:spLocks noChangeShapeType="1"/>
          </p:cNvSpPr>
          <p:nvPr/>
        </p:nvSpPr>
        <p:spPr bwMode="auto">
          <a:xfrm>
            <a:off x="6400800" y="2743199"/>
            <a:ext cx="1073150" cy="4763"/>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143389" name="Line 49"/>
          <p:cNvSpPr>
            <a:spLocks noChangeShapeType="1"/>
          </p:cNvSpPr>
          <p:nvPr/>
        </p:nvSpPr>
        <p:spPr bwMode="auto">
          <a:xfrm flipH="1">
            <a:off x="6248400" y="2743200"/>
            <a:ext cx="1295400" cy="136525"/>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143390" name="Line 50"/>
          <p:cNvSpPr>
            <a:spLocks noChangeShapeType="1"/>
          </p:cNvSpPr>
          <p:nvPr/>
        </p:nvSpPr>
        <p:spPr bwMode="auto">
          <a:xfrm flipH="1" flipV="1">
            <a:off x="4946650" y="2655888"/>
            <a:ext cx="1454150" cy="468312"/>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143391" name="Line 51"/>
          <p:cNvSpPr>
            <a:spLocks noChangeShapeType="1"/>
          </p:cNvSpPr>
          <p:nvPr/>
        </p:nvSpPr>
        <p:spPr bwMode="auto">
          <a:xfrm>
            <a:off x="4953000" y="2743200"/>
            <a:ext cx="1397000" cy="773112"/>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143392" name="Line 52"/>
          <p:cNvSpPr>
            <a:spLocks noChangeShapeType="1"/>
          </p:cNvSpPr>
          <p:nvPr/>
        </p:nvSpPr>
        <p:spPr bwMode="auto">
          <a:xfrm flipV="1">
            <a:off x="6521450" y="3687763"/>
            <a:ext cx="727075" cy="119062"/>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143393" name="Line 53"/>
          <p:cNvSpPr>
            <a:spLocks noChangeShapeType="1"/>
          </p:cNvSpPr>
          <p:nvPr/>
        </p:nvSpPr>
        <p:spPr bwMode="auto">
          <a:xfrm flipH="1">
            <a:off x="6781799" y="3687762"/>
            <a:ext cx="466725" cy="427037"/>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143394" name="Line 54"/>
          <p:cNvSpPr>
            <a:spLocks noChangeShapeType="1"/>
          </p:cNvSpPr>
          <p:nvPr/>
        </p:nvSpPr>
        <p:spPr bwMode="auto">
          <a:xfrm flipV="1">
            <a:off x="6057900" y="4151313"/>
            <a:ext cx="1190625" cy="18415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143395" name="Line 55"/>
          <p:cNvSpPr>
            <a:spLocks noChangeShapeType="1"/>
          </p:cNvSpPr>
          <p:nvPr/>
        </p:nvSpPr>
        <p:spPr bwMode="auto">
          <a:xfrm flipH="1">
            <a:off x="6494463" y="4151313"/>
            <a:ext cx="754062" cy="198437"/>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143396" name="Line 56"/>
          <p:cNvSpPr>
            <a:spLocks noChangeShapeType="1"/>
          </p:cNvSpPr>
          <p:nvPr/>
        </p:nvSpPr>
        <p:spPr bwMode="auto">
          <a:xfrm>
            <a:off x="4549775" y="3859213"/>
            <a:ext cx="781050" cy="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143397" name="Rectangle 2"/>
          <p:cNvSpPr>
            <a:spLocks noGrp="1" noChangeArrowheads="1"/>
          </p:cNvSpPr>
          <p:nvPr>
            <p:ph type="title"/>
          </p:nvPr>
        </p:nvSpPr>
        <p:spPr>
          <a:xfrm>
            <a:off x="152400" y="25400"/>
            <a:ext cx="2590800" cy="304800"/>
          </a:xfrm>
        </p:spPr>
        <p:txBody>
          <a:bodyPr/>
          <a:lstStyle/>
          <a:p>
            <a:pPr eaLnBrk="1" hangingPunct="1"/>
            <a:r>
              <a:rPr lang="en-US" sz="1200" b="0" dirty="0">
                <a:latin typeface="Arial" charset="0"/>
              </a:rPr>
              <a:t>Figure 45.16</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152400" y="25400"/>
            <a:ext cx="2590800" cy="304800"/>
          </a:xfrm>
        </p:spPr>
        <p:txBody>
          <a:bodyPr/>
          <a:lstStyle/>
          <a:p>
            <a:pPr eaLnBrk="1" hangingPunct="1"/>
            <a:r>
              <a:rPr lang="en-US" sz="1200" b="0" dirty="0">
                <a:latin typeface="Arial" charset="0"/>
              </a:rPr>
              <a:t>Table 45.1a</a:t>
            </a:r>
          </a:p>
        </p:txBody>
      </p:sp>
      <p:pic>
        <p:nvPicPr>
          <p:cNvPr id="147459" name="Picture 5" descr="45_T01aEndocrineGlands-U"/>
          <p:cNvPicPr>
            <a:picLocks noChangeAspect="1" noChangeArrowheads="1"/>
          </p:cNvPicPr>
          <p:nvPr/>
        </p:nvPicPr>
        <p:blipFill>
          <a:blip r:embed="rId3"/>
          <a:srcRect/>
          <a:stretch>
            <a:fillRect/>
          </a:stretch>
        </p:blipFill>
        <p:spPr bwMode="auto">
          <a:xfrm>
            <a:off x="0" y="0"/>
            <a:ext cx="9144000" cy="7061342"/>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152400" y="25400"/>
            <a:ext cx="2590800" cy="304800"/>
          </a:xfrm>
        </p:spPr>
        <p:txBody>
          <a:bodyPr/>
          <a:lstStyle/>
          <a:p>
            <a:pPr eaLnBrk="1" hangingPunct="1"/>
            <a:r>
              <a:rPr lang="en-US" sz="1200" b="0" dirty="0">
                <a:latin typeface="Arial" charset="0"/>
              </a:rPr>
              <a:t>Table 45.1b</a:t>
            </a:r>
          </a:p>
        </p:txBody>
      </p:sp>
      <p:pic>
        <p:nvPicPr>
          <p:cNvPr id="149507" name="Picture 5" descr="45_T01bEndocrineGlands-U"/>
          <p:cNvPicPr>
            <a:picLocks noChangeAspect="1" noChangeArrowheads="1"/>
          </p:cNvPicPr>
          <p:nvPr/>
        </p:nvPicPr>
        <p:blipFill>
          <a:blip r:embed="rId3"/>
          <a:srcRect/>
          <a:stretch>
            <a:fillRect/>
          </a:stretch>
        </p:blipFill>
        <p:spPr bwMode="auto">
          <a:xfrm>
            <a:off x="0" y="0"/>
            <a:ext cx="9097864" cy="68580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solidFill>
                  <a:schemeClr val="bg1"/>
                </a:solidFill>
              </a:rPr>
              <a:t>Pick a Gland</a:t>
            </a:r>
          </a:p>
        </p:txBody>
      </p:sp>
      <p:sp>
        <p:nvSpPr>
          <p:cNvPr id="3" name="Content Placeholder 2"/>
          <p:cNvSpPr>
            <a:spLocks noGrp="1"/>
          </p:cNvSpPr>
          <p:nvPr>
            <p:ph idx="1"/>
          </p:nvPr>
        </p:nvSpPr>
        <p:spPr/>
        <p:txBody>
          <a:bodyPr/>
          <a:lstStyle/>
          <a:p>
            <a:r>
              <a:rPr lang="en-US" dirty="0"/>
              <a:t>Name the gland</a:t>
            </a:r>
          </a:p>
          <a:p>
            <a:r>
              <a:rPr lang="en-US" dirty="0"/>
              <a:t>Name the Hormone</a:t>
            </a:r>
          </a:p>
          <a:p>
            <a:r>
              <a:rPr lang="en-US" dirty="0"/>
              <a:t>Describe the hormone’s role in the body</a:t>
            </a:r>
          </a:p>
        </p:txBody>
      </p:sp>
      <p:sp>
        <p:nvSpPr>
          <p:cNvPr id="4" name="Slide Number Placeholder 3"/>
          <p:cNvSpPr>
            <a:spLocks noGrp="1"/>
          </p:cNvSpPr>
          <p:nvPr>
            <p:ph type="sldNum" sz="quarter" idx="12"/>
          </p:nvPr>
        </p:nvSpPr>
        <p:spPr/>
        <p:txBody>
          <a:bodyPr/>
          <a:lstStyle/>
          <a:p>
            <a:pPr>
              <a:defRPr/>
            </a:pPr>
            <a:fld id="{777A361B-253D-4461-BB41-89D82972233F}" type="slidenum">
              <a:rPr lang="en-US" smtClean="0"/>
              <a:pPr>
                <a:defRPr/>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solidFill>
                  <a:srgbClr val="FFFFFF"/>
                </a:solidFill>
              </a:rPr>
              <a:t>Long Distance Communication</a:t>
            </a:r>
          </a:p>
        </p:txBody>
      </p:sp>
      <p:sp>
        <p:nvSpPr>
          <p:cNvPr id="3" name="Vertical Text Placeholder 2"/>
          <p:cNvSpPr>
            <a:spLocks noGrp="1"/>
          </p:cNvSpPr>
          <p:nvPr>
            <p:ph type="body" orient="vert" idx="1"/>
          </p:nvPr>
        </p:nvSpPr>
        <p:spPr>
          <a:xfrm>
            <a:off x="457200" y="1295400"/>
            <a:ext cx="8229600" cy="4525963"/>
          </a:xfrm>
        </p:spPr>
        <p:txBody>
          <a:bodyPr vert="horz"/>
          <a:lstStyle/>
          <a:p>
            <a:r>
              <a:rPr lang="en-US" dirty="0"/>
              <a:t>Endocrine hormones via signal transduction pathway:</a:t>
            </a:r>
          </a:p>
        </p:txBody>
      </p:sp>
      <p:sp>
        <p:nvSpPr>
          <p:cNvPr id="4" name="Slide Number Placeholder 3"/>
          <p:cNvSpPr>
            <a:spLocks noGrp="1"/>
          </p:cNvSpPr>
          <p:nvPr>
            <p:ph type="sldNum" sz="quarter" idx="12"/>
          </p:nvPr>
        </p:nvSpPr>
        <p:spPr/>
        <p:txBody>
          <a:bodyPr/>
          <a:lstStyle/>
          <a:p>
            <a:pPr>
              <a:defRPr/>
            </a:pPr>
            <a:fld id="{7C05EC7A-D3E7-47EB-92C3-36AD47024204}" type="slidenum">
              <a:rPr lang="en-US" smtClean="0"/>
              <a:pPr>
                <a:defRPr/>
              </a:pPr>
              <a:t>37</a:t>
            </a:fld>
            <a:endParaRPr lang="en-US" dirty="0"/>
          </a:p>
        </p:txBody>
      </p:sp>
      <p:pic>
        <p:nvPicPr>
          <p:cNvPr id="6" name="45_06aWaterSolubleHormone_A.swf"/>
          <p:cNvPicPr/>
          <p:nvPr>
            <a:videoFile r:link="rId1"/>
          </p:nvPr>
        </p:nvPicPr>
        <p:blipFill>
          <a:blip r:embed="rId4"/>
          <a:stretch>
            <a:fillRect/>
          </a:stretch>
        </p:blipFill>
        <p:spPr>
          <a:xfrm>
            <a:off x="1041400" y="2362200"/>
            <a:ext cx="5994400" cy="4495800"/>
          </a:xfrm>
          <a:prstGeom prst="rect">
            <a:avLst/>
          </a:prstGeom>
        </p:spPr>
      </p:pic>
    </p:spTree>
    <p:extLst>
      <p:ext uri="{BB962C8B-B14F-4D97-AF65-F5344CB8AC3E}">
        <p14:creationId xmlns:p14="http://schemas.microsoft.com/office/powerpoint/2010/main" val="81539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914400" y="0"/>
            <a:ext cx="8229600" cy="914400"/>
          </a:xfrm>
        </p:spPr>
        <p:txBody>
          <a:bodyPr/>
          <a:lstStyle/>
          <a:p>
            <a:pPr eaLnBrk="1" hangingPunct="1"/>
            <a:r>
              <a:rPr lang="en-US" sz="3700" dirty="0">
                <a:solidFill>
                  <a:srgbClr val="FFFFFF"/>
                </a:solidFill>
              </a:rPr>
              <a:t>The Process of Communication:</a:t>
            </a:r>
            <a:br>
              <a:rPr lang="en-US" sz="3700" dirty="0">
                <a:solidFill>
                  <a:srgbClr val="FFFFFF"/>
                </a:solidFill>
              </a:rPr>
            </a:br>
            <a:r>
              <a:rPr lang="en-US" sz="3700" dirty="0">
                <a:solidFill>
                  <a:srgbClr val="FFFFFF"/>
                </a:solidFill>
              </a:rPr>
              <a:t>Signal-Transduction Pathway</a:t>
            </a:r>
          </a:p>
        </p:txBody>
      </p:sp>
      <p:sp>
        <p:nvSpPr>
          <p:cNvPr id="36867" name="Rectangle 3"/>
          <p:cNvSpPr>
            <a:spLocks noGrp="1" noChangeArrowheads="1"/>
          </p:cNvSpPr>
          <p:nvPr>
            <p:ph idx="1"/>
          </p:nvPr>
        </p:nvSpPr>
        <p:spPr/>
        <p:txBody>
          <a:bodyPr/>
          <a:lstStyle/>
          <a:p>
            <a:pPr eaLnBrk="1" hangingPunct="1">
              <a:buNone/>
            </a:pPr>
            <a:r>
              <a:rPr lang="en-US" sz="5400" dirty="0"/>
              <a:t>Three stages of the Signal-Transduction Pathway</a:t>
            </a:r>
          </a:p>
          <a:p>
            <a:pPr marL="457200" lvl="1" indent="0" eaLnBrk="1" hangingPunct="1">
              <a:buNone/>
            </a:pPr>
            <a:r>
              <a:rPr lang="en-US" sz="5000" dirty="0"/>
              <a:t>1. reception</a:t>
            </a:r>
          </a:p>
          <a:p>
            <a:pPr marL="457200" lvl="1" indent="0" eaLnBrk="1" hangingPunct="1">
              <a:buNone/>
            </a:pPr>
            <a:r>
              <a:rPr lang="en-US" sz="5000" dirty="0"/>
              <a:t>2. transduction</a:t>
            </a:r>
          </a:p>
          <a:p>
            <a:pPr marL="457200" lvl="1" indent="0" eaLnBrk="1" hangingPunct="1">
              <a:buNone/>
            </a:pPr>
            <a:r>
              <a:rPr lang="en-US" sz="5000" dirty="0"/>
              <a:t>3. response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solidFill>
                  <a:srgbClr val="FFFFFF"/>
                </a:solidFill>
              </a:rPr>
              <a:t>Long Distance Communication</a:t>
            </a:r>
          </a:p>
        </p:txBody>
      </p:sp>
      <p:sp>
        <p:nvSpPr>
          <p:cNvPr id="3" name="Vertical Text Placeholder 2"/>
          <p:cNvSpPr>
            <a:spLocks noGrp="1"/>
          </p:cNvSpPr>
          <p:nvPr>
            <p:ph type="body" orient="vert" idx="1"/>
          </p:nvPr>
        </p:nvSpPr>
        <p:spPr/>
        <p:txBody>
          <a:bodyPr vert="horz"/>
          <a:lstStyle/>
          <a:p>
            <a:r>
              <a:rPr lang="en-US" dirty="0"/>
              <a:t>Endocrine hormones via signal transduction pathway:</a:t>
            </a:r>
          </a:p>
        </p:txBody>
      </p:sp>
      <p:sp>
        <p:nvSpPr>
          <p:cNvPr id="4" name="Slide Number Placeholder 3"/>
          <p:cNvSpPr>
            <a:spLocks noGrp="1"/>
          </p:cNvSpPr>
          <p:nvPr>
            <p:ph type="sldNum" sz="quarter" idx="12"/>
          </p:nvPr>
        </p:nvSpPr>
        <p:spPr/>
        <p:txBody>
          <a:bodyPr/>
          <a:lstStyle/>
          <a:p>
            <a:pPr>
              <a:defRPr/>
            </a:pPr>
            <a:fld id="{7C05EC7A-D3E7-47EB-92C3-36AD47024204}" type="slidenum">
              <a:rPr lang="en-US" smtClean="0"/>
              <a:pPr>
                <a:defRPr/>
              </a:pPr>
              <a:t>39</a:t>
            </a:fld>
            <a:endParaRPr lang="en-US" dirty="0"/>
          </a:p>
        </p:txBody>
      </p:sp>
      <p:pic>
        <p:nvPicPr>
          <p:cNvPr id="5" name="Picture 3" descr="c11x5cell-signals"/>
          <p:cNvPicPr>
            <a:picLocks noChangeAspect="1" noChangeArrowheads="1"/>
          </p:cNvPicPr>
          <p:nvPr/>
        </p:nvPicPr>
        <p:blipFill>
          <a:blip r:embed="rId3"/>
          <a:srcRect r="3334"/>
          <a:stretch>
            <a:fillRect/>
          </a:stretch>
        </p:blipFill>
        <p:spPr bwMode="auto">
          <a:xfrm>
            <a:off x="457200" y="2621557"/>
            <a:ext cx="8610600" cy="4236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900" dirty="0">
                <a:solidFill>
                  <a:srgbClr val="FFFFFF"/>
                </a:solidFill>
              </a:rPr>
              <a:t>Why do cells need to communicate?</a:t>
            </a:r>
          </a:p>
        </p:txBody>
      </p:sp>
      <p:sp>
        <p:nvSpPr>
          <p:cNvPr id="6" name="Text Placeholder 5"/>
          <p:cNvSpPr>
            <a:spLocks noGrp="1"/>
          </p:cNvSpPr>
          <p:nvPr>
            <p:ph type="body" orient="vert" idx="1"/>
          </p:nvPr>
        </p:nvSpPr>
        <p:spPr/>
        <p:txBody>
          <a:bodyPr vert="horz"/>
          <a:lstStyle/>
          <a:p>
            <a:r>
              <a:rPr lang="en-US" sz="4400" dirty="0"/>
              <a:t>There are many reasons, so name a few.</a:t>
            </a:r>
          </a:p>
          <a:p>
            <a:pPr lvl="1">
              <a:buNone/>
            </a:pPr>
            <a:endParaRPr lang="en-US" sz="4000" dirty="0"/>
          </a:p>
          <a:p>
            <a:pPr lvl="1">
              <a:buNone/>
            </a:pPr>
            <a:endParaRPr lang="en-US" sz="4000" dirty="0"/>
          </a:p>
        </p:txBody>
      </p:sp>
      <p:sp>
        <p:nvSpPr>
          <p:cNvPr id="5" name="Slide Number Placeholder 4"/>
          <p:cNvSpPr>
            <a:spLocks noGrp="1"/>
          </p:cNvSpPr>
          <p:nvPr>
            <p:ph type="sldNum" sz="quarter" idx="12"/>
          </p:nvPr>
        </p:nvSpPr>
        <p:spPr/>
        <p:txBody>
          <a:bodyPr/>
          <a:lstStyle/>
          <a:p>
            <a:pPr>
              <a:defRPr/>
            </a:pPr>
            <a:fld id="{F4994DEC-0C44-EE4A-976D-601287BA9AE7}" type="slidenum">
              <a:rPr lang="en-US" smtClean="0"/>
              <a:pPr>
                <a:defRPr/>
              </a:pPr>
              <a:t>4</a:t>
            </a:fld>
            <a:endParaRPr lang="en-US" dirty="0"/>
          </a:p>
        </p:txBody>
      </p:sp>
    </p:spTree>
    <p:extLst>
      <p:ext uri="{BB962C8B-B14F-4D97-AF65-F5344CB8AC3E}">
        <p14:creationId xmlns:p14="http://schemas.microsoft.com/office/powerpoint/2010/main" val="7567918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219700" y="18197"/>
            <a:ext cx="3657600" cy="914400"/>
          </a:xfrm>
        </p:spPr>
        <p:txBody>
          <a:bodyPr/>
          <a:lstStyle/>
          <a:p>
            <a:r>
              <a:rPr lang="en-US" dirty="0">
                <a:solidFill>
                  <a:schemeClr val="bg1"/>
                </a:solidFill>
              </a:rPr>
              <a:t>Ligands</a:t>
            </a:r>
          </a:p>
        </p:txBody>
      </p:sp>
      <p:pic>
        <p:nvPicPr>
          <p:cNvPr id="38915" name="Picture 3" descr="c11x5cell-signals"/>
          <p:cNvPicPr>
            <a:picLocks noGrp="1" noChangeAspect="1" noChangeArrowheads="1"/>
          </p:cNvPicPr>
          <p:nvPr>
            <p:ph idx="4294967295"/>
          </p:nvPr>
        </p:nvPicPr>
        <p:blipFill>
          <a:blip r:embed="rId3"/>
          <a:srcRect r="67778" b="8492"/>
          <a:stretch>
            <a:fillRect/>
          </a:stretch>
        </p:blipFill>
        <p:spPr>
          <a:xfrm>
            <a:off x="0" y="0"/>
            <a:ext cx="4987925" cy="6858000"/>
          </a:xfrm>
          <a:noFill/>
        </p:spPr>
      </p:pic>
      <p:sp>
        <p:nvSpPr>
          <p:cNvPr id="25604" name="Text Box 4"/>
          <p:cNvSpPr txBox="1">
            <a:spLocks noChangeArrowheads="1"/>
          </p:cNvSpPr>
          <p:nvPr/>
        </p:nvSpPr>
        <p:spPr bwMode="auto">
          <a:xfrm>
            <a:off x="5715000" y="3886200"/>
            <a:ext cx="3124200" cy="2062103"/>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4400" dirty="0"/>
              <a:t>LIGAND:  </a:t>
            </a:r>
            <a:br>
              <a:rPr lang="en-US" sz="4400" dirty="0"/>
            </a:br>
            <a:r>
              <a:rPr lang="en-US" sz="2800" dirty="0"/>
              <a:t>a molecule that binds to a larger molecule</a:t>
            </a:r>
          </a:p>
        </p:txBody>
      </p:sp>
      <p:sp>
        <p:nvSpPr>
          <p:cNvPr id="38917" name="Line 5"/>
          <p:cNvSpPr>
            <a:spLocks noChangeShapeType="1"/>
          </p:cNvSpPr>
          <p:nvPr/>
        </p:nvSpPr>
        <p:spPr bwMode="auto">
          <a:xfrm flipH="1">
            <a:off x="1143000" y="4419600"/>
            <a:ext cx="4648200" cy="1143000"/>
          </a:xfrm>
          <a:prstGeom prst="line">
            <a:avLst/>
          </a:prstGeom>
          <a:noFill/>
          <a:ln w="57150">
            <a:solidFill>
              <a:srgbClr val="3366FF"/>
            </a:solidFill>
            <a:round/>
            <a:headEnd/>
            <a:tailEnd type="triangle" w="med" len="med"/>
          </a:ln>
        </p:spPr>
        <p:txBody>
          <a:bodyP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additive="base">
                                        <p:cTn id="7" dur="500" fill="hold"/>
                                        <p:tgtEl>
                                          <p:spTgt spid="25604"/>
                                        </p:tgtEl>
                                        <p:attrNameLst>
                                          <p:attrName>ppt_x</p:attrName>
                                        </p:attrNameLst>
                                      </p:cBhvr>
                                      <p:tavLst>
                                        <p:tav tm="0">
                                          <p:val>
                                            <p:strVal val="1+#ppt_w/2"/>
                                          </p:val>
                                        </p:tav>
                                        <p:tav tm="100000">
                                          <p:val>
                                            <p:strVal val="#ppt_x"/>
                                          </p:val>
                                        </p:tav>
                                      </p:tavLst>
                                    </p:anim>
                                    <p:anim calcmode="lin" valueType="num">
                                      <p:cBhvr additive="base">
                                        <p:cTn id="8" dur="500" fill="hold"/>
                                        <p:tgtEl>
                                          <p:spTgt spid="256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143000"/>
          </a:xfrm>
        </p:spPr>
        <p:txBody>
          <a:bodyPr/>
          <a:lstStyle/>
          <a:p>
            <a:r>
              <a:rPr lang="en-US" sz="3600" dirty="0" err="1">
                <a:solidFill>
                  <a:srgbClr val="FFFFFF"/>
                </a:solidFill>
              </a:rPr>
              <a:t>Ligand</a:t>
            </a:r>
            <a:r>
              <a:rPr lang="en-US" sz="3600" dirty="0">
                <a:solidFill>
                  <a:srgbClr val="FFFFFF"/>
                </a:solidFill>
              </a:rPr>
              <a:t> = Chemical Messenger</a:t>
            </a:r>
          </a:p>
        </p:txBody>
      </p:sp>
      <p:sp>
        <p:nvSpPr>
          <p:cNvPr id="4" name="Vertical Text Placeholder 3"/>
          <p:cNvSpPr>
            <a:spLocks noGrp="1"/>
          </p:cNvSpPr>
          <p:nvPr>
            <p:ph type="body" orient="vert" idx="1"/>
          </p:nvPr>
        </p:nvSpPr>
        <p:spPr/>
        <p:txBody>
          <a:bodyPr vert="horz"/>
          <a:lstStyle/>
          <a:p>
            <a:pPr eaLnBrk="1" hangingPunct="1"/>
            <a:r>
              <a:rPr lang="en-US" sz="2800" dirty="0"/>
              <a:t>Three major classes of molecules function as hormones in vertebrates (ligands) </a:t>
            </a:r>
            <a:br>
              <a:rPr lang="en-US" sz="2800" dirty="0"/>
            </a:br>
            <a:endParaRPr lang="en-US" sz="2800" dirty="0"/>
          </a:p>
          <a:p>
            <a:pPr marL="977900" lvl="1" indent="-292100" eaLnBrk="1" hangingPunct="1"/>
            <a:r>
              <a:rPr lang="en-US" sz="2600" dirty="0"/>
              <a:t>Polypeptides (proteins and peptides)</a:t>
            </a:r>
          </a:p>
          <a:p>
            <a:pPr marL="977900" lvl="1" indent="-292100" eaLnBrk="1" hangingPunct="1"/>
            <a:r>
              <a:rPr lang="en-US" sz="2600" dirty="0"/>
              <a:t>Amines derived from amino acids</a:t>
            </a:r>
          </a:p>
          <a:p>
            <a:pPr marL="977900" lvl="1" indent="-292100" eaLnBrk="1" hangingPunct="1"/>
            <a:r>
              <a:rPr lang="en-US" sz="2600" dirty="0"/>
              <a:t>Steroid hormones</a:t>
            </a:r>
          </a:p>
          <a:p>
            <a:pPr marL="0" indent="0">
              <a:buNone/>
            </a:pPr>
            <a:endParaRPr lang="en-US" dirty="0"/>
          </a:p>
        </p:txBody>
      </p:sp>
      <p:sp>
        <p:nvSpPr>
          <p:cNvPr id="3" name="Slide Number Placeholder 2"/>
          <p:cNvSpPr>
            <a:spLocks noGrp="1"/>
          </p:cNvSpPr>
          <p:nvPr>
            <p:ph type="sldNum" sz="quarter" idx="12"/>
          </p:nvPr>
        </p:nvSpPr>
        <p:spPr/>
        <p:txBody>
          <a:bodyPr/>
          <a:lstStyle/>
          <a:p>
            <a:pPr>
              <a:defRPr/>
            </a:pPr>
            <a:fld id="{139B6538-4665-474E-8013-E749EBD10B37}" type="slidenum">
              <a:rPr lang="en-US" smtClean="0"/>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143000"/>
          </a:xfrm>
        </p:spPr>
        <p:txBody>
          <a:bodyPr/>
          <a:lstStyle/>
          <a:p>
            <a:r>
              <a:rPr lang="en-US" sz="3600" dirty="0" err="1">
                <a:solidFill>
                  <a:srgbClr val="FFFFFF"/>
                </a:solidFill>
              </a:rPr>
              <a:t>Ligand</a:t>
            </a:r>
            <a:r>
              <a:rPr lang="en-US" sz="3600" dirty="0">
                <a:solidFill>
                  <a:srgbClr val="FFFFFF"/>
                </a:solidFill>
              </a:rPr>
              <a:t> = Chemical Messenger</a:t>
            </a:r>
          </a:p>
        </p:txBody>
      </p:sp>
      <p:sp>
        <p:nvSpPr>
          <p:cNvPr id="4" name="Vertical Text Placeholder 3"/>
          <p:cNvSpPr>
            <a:spLocks noGrp="1"/>
          </p:cNvSpPr>
          <p:nvPr>
            <p:ph type="body" orient="vert" idx="1"/>
          </p:nvPr>
        </p:nvSpPr>
        <p:spPr/>
        <p:txBody>
          <a:bodyPr vert="horz"/>
          <a:lstStyle/>
          <a:p>
            <a:pPr eaLnBrk="1" hangingPunct="1"/>
            <a:r>
              <a:rPr lang="en-US" sz="2800" dirty="0"/>
              <a:t>Three major classes of molecules function as hormones in vertebrates (ligands) </a:t>
            </a:r>
            <a:br>
              <a:rPr lang="en-US" sz="2800" dirty="0"/>
            </a:br>
            <a:endParaRPr lang="en-US" sz="2800" dirty="0"/>
          </a:p>
          <a:p>
            <a:pPr marL="977900" lvl="1" indent="-292100" eaLnBrk="1" hangingPunct="1"/>
            <a:r>
              <a:rPr lang="en-US" sz="2600" dirty="0"/>
              <a:t>Polypeptides (proteins and peptides)</a:t>
            </a:r>
          </a:p>
          <a:p>
            <a:pPr marL="977900" lvl="1" indent="-292100" eaLnBrk="1" hangingPunct="1"/>
            <a:r>
              <a:rPr lang="en-US" sz="2600" dirty="0"/>
              <a:t>Amines derived from amino acids</a:t>
            </a:r>
          </a:p>
          <a:p>
            <a:pPr marL="977900" lvl="1" indent="-292100" eaLnBrk="1" hangingPunct="1"/>
            <a:r>
              <a:rPr lang="en-US" sz="2600" dirty="0"/>
              <a:t>Steroid hormones</a:t>
            </a:r>
          </a:p>
          <a:p>
            <a:pPr marL="0" indent="0">
              <a:buNone/>
            </a:pPr>
            <a:endParaRPr lang="en-US" dirty="0"/>
          </a:p>
        </p:txBody>
      </p:sp>
      <p:sp>
        <p:nvSpPr>
          <p:cNvPr id="3" name="Slide Number Placeholder 2"/>
          <p:cNvSpPr>
            <a:spLocks noGrp="1"/>
          </p:cNvSpPr>
          <p:nvPr>
            <p:ph type="sldNum" sz="quarter" idx="12"/>
          </p:nvPr>
        </p:nvSpPr>
        <p:spPr/>
        <p:txBody>
          <a:bodyPr/>
          <a:lstStyle/>
          <a:p>
            <a:pPr>
              <a:defRPr/>
            </a:pPr>
            <a:fld id="{139B6538-4665-474E-8013-E749EBD10B37}" type="slidenum">
              <a:rPr lang="en-US"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35" descr="45_06ReceptorLocation_1-U"/>
          <p:cNvPicPr>
            <a:picLocks noChangeAspect="1" noChangeArrowheads="1"/>
          </p:cNvPicPr>
          <p:nvPr/>
        </p:nvPicPr>
        <p:blipFill>
          <a:blip r:embed="rId3"/>
          <a:srcRect/>
          <a:stretch>
            <a:fillRect/>
          </a:stretch>
        </p:blipFill>
        <p:spPr bwMode="auto">
          <a:xfrm>
            <a:off x="2008188" y="136525"/>
            <a:ext cx="5127625" cy="6584950"/>
          </a:xfrm>
          <a:prstGeom prst="rect">
            <a:avLst/>
          </a:prstGeom>
          <a:noFill/>
          <a:ln w="9525">
            <a:noFill/>
            <a:miter lim="800000"/>
            <a:headEnd/>
            <a:tailEnd/>
          </a:ln>
        </p:spPr>
      </p:pic>
      <p:sp>
        <p:nvSpPr>
          <p:cNvPr id="57348" name="Text Box 18"/>
          <p:cNvSpPr txBox="1">
            <a:spLocks noChangeArrowheads="1"/>
          </p:cNvSpPr>
          <p:nvPr/>
        </p:nvSpPr>
        <p:spPr bwMode="auto">
          <a:xfrm>
            <a:off x="6196013" y="1155700"/>
            <a:ext cx="881062" cy="661988"/>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500" b="1"/>
              <a:t>Lipid-</a:t>
            </a:r>
            <a:br>
              <a:rPr lang="en-US" sz="1500" b="1"/>
            </a:br>
            <a:r>
              <a:rPr lang="en-US" sz="1500" b="1"/>
              <a:t>soluble</a:t>
            </a:r>
            <a:br>
              <a:rPr lang="en-US" sz="1500" b="1"/>
            </a:br>
            <a:r>
              <a:rPr lang="en-US" sz="1500" b="1"/>
              <a:t>hormone</a:t>
            </a:r>
          </a:p>
        </p:txBody>
      </p:sp>
      <p:sp>
        <p:nvSpPr>
          <p:cNvPr id="57349" name="Text Box 19"/>
          <p:cNvSpPr txBox="1">
            <a:spLocks noChangeArrowheads="1"/>
          </p:cNvSpPr>
          <p:nvPr/>
        </p:nvSpPr>
        <p:spPr bwMode="auto">
          <a:xfrm>
            <a:off x="3133725" y="249238"/>
            <a:ext cx="1250950" cy="396875"/>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500" b="1"/>
              <a:t>SECRETORY</a:t>
            </a:r>
            <a:br>
              <a:rPr lang="en-US" sz="1500" b="1"/>
            </a:br>
            <a:r>
              <a:rPr lang="en-US" sz="1500" b="1"/>
              <a:t>CELL</a:t>
            </a:r>
          </a:p>
        </p:txBody>
      </p:sp>
      <p:sp>
        <p:nvSpPr>
          <p:cNvPr id="57350" name="Text Box 20"/>
          <p:cNvSpPr txBox="1">
            <a:spLocks noChangeArrowheads="1"/>
          </p:cNvSpPr>
          <p:nvPr/>
        </p:nvSpPr>
        <p:spPr bwMode="auto">
          <a:xfrm>
            <a:off x="3630613" y="1168400"/>
            <a:ext cx="854075" cy="609600"/>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500" b="1"/>
              <a:t>Water-</a:t>
            </a:r>
            <a:br>
              <a:rPr lang="en-US" sz="1500" b="1"/>
            </a:br>
            <a:r>
              <a:rPr lang="en-US" sz="1500" b="1"/>
              <a:t>soluble</a:t>
            </a:r>
            <a:br>
              <a:rPr lang="en-US" sz="1500" b="1"/>
            </a:br>
            <a:r>
              <a:rPr lang="en-US" sz="1500" b="1"/>
              <a:t>hormone</a:t>
            </a:r>
          </a:p>
        </p:txBody>
      </p:sp>
      <p:sp>
        <p:nvSpPr>
          <p:cNvPr id="57351" name="Text Box 21"/>
          <p:cNvSpPr txBox="1">
            <a:spLocks noChangeArrowheads="1"/>
          </p:cNvSpPr>
          <p:nvPr/>
        </p:nvSpPr>
        <p:spPr bwMode="auto">
          <a:xfrm>
            <a:off x="2130425" y="2670175"/>
            <a:ext cx="695325" cy="411163"/>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500" b="1"/>
              <a:t>VIA</a:t>
            </a:r>
            <a:br>
              <a:rPr lang="en-US" sz="1500" b="1"/>
            </a:br>
            <a:r>
              <a:rPr lang="en-US" sz="1500" b="1"/>
              <a:t>BLOOD</a:t>
            </a:r>
          </a:p>
        </p:txBody>
      </p:sp>
      <p:sp>
        <p:nvSpPr>
          <p:cNvPr id="57352" name="Text Box 22"/>
          <p:cNvSpPr txBox="1">
            <a:spLocks noChangeArrowheads="1"/>
          </p:cNvSpPr>
          <p:nvPr/>
        </p:nvSpPr>
        <p:spPr bwMode="auto">
          <a:xfrm>
            <a:off x="2117725" y="3251200"/>
            <a:ext cx="1449388" cy="225425"/>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500" b="1"/>
              <a:t>Signal receptor</a:t>
            </a:r>
          </a:p>
        </p:txBody>
      </p:sp>
      <p:sp>
        <p:nvSpPr>
          <p:cNvPr id="57353" name="Text Box 23"/>
          <p:cNvSpPr txBox="1">
            <a:spLocks noChangeArrowheads="1"/>
          </p:cNvSpPr>
          <p:nvPr/>
        </p:nvSpPr>
        <p:spPr bwMode="auto">
          <a:xfrm>
            <a:off x="2228850" y="3867150"/>
            <a:ext cx="801688" cy="411163"/>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500" b="1"/>
              <a:t>TARGET</a:t>
            </a:r>
            <a:br>
              <a:rPr lang="en-US" sz="1500" b="1"/>
            </a:br>
            <a:r>
              <a:rPr lang="en-US" sz="1500" b="1"/>
              <a:t>CELL</a:t>
            </a:r>
          </a:p>
        </p:txBody>
      </p:sp>
      <p:sp>
        <p:nvSpPr>
          <p:cNvPr id="57354" name="Text Box 25"/>
          <p:cNvSpPr txBox="1">
            <a:spLocks noChangeArrowheads="1"/>
          </p:cNvSpPr>
          <p:nvPr/>
        </p:nvSpPr>
        <p:spPr bwMode="auto">
          <a:xfrm>
            <a:off x="2124075" y="6262688"/>
            <a:ext cx="285750" cy="227012"/>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500" b="1"/>
              <a:t>(a)</a:t>
            </a:r>
          </a:p>
        </p:txBody>
      </p:sp>
      <p:sp>
        <p:nvSpPr>
          <p:cNvPr id="57355" name="Text Box 26"/>
          <p:cNvSpPr txBox="1">
            <a:spLocks noChangeArrowheads="1"/>
          </p:cNvSpPr>
          <p:nvPr/>
        </p:nvSpPr>
        <p:spPr bwMode="auto">
          <a:xfrm>
            <a:off x="4764088" y="6269038"/>
            <a:ext cx="285750" cy="227012"/>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500" b="1"/>
              <a:t>(b)</a:t>
            </a:r>
          </a:p>
        </p:txBody>
      </p:sp>
      <p:sp>
        <p:nvSpPr>
          <p:cNvPr id="57356" name="Text Box 27"/>
          <p:cNvSpPr txBox="1">
            <a:spLocks noChangeArrowheads="1"/>
          </p:cNvSpPr>
          <p:nvPr/>
        </p:nvSpPr>
        <p:spPr bwMode="auto">
          <a:xfrm>
            <a:off x="5026025" y="4032250"/>
            <a:ext cx="815975" cy="412750"/>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500" b="1"/>
              <a:t>Signal</a:t>
            </a:r>
            <a:br>
              <a:rPr lang="en-US" sz="1500" b="1"/>
            </a:br>
            <a:r>
              <a:rPr lang="en-US" sz="1500" b="1"/>
              <a:t>receptor</a:t>
            </a:r>
          </a:p>
        </p:txBody>
      </p:sp>
      <p:sp>
        <p:nvSpPr>
          <p:cNvPr id="57357" name="Text Box 28"/>
          <p:cNvSpPr txBox="1">
            <a:spLocks noChangeArrowheads="1"/>
          </p:cNvSpPr>
          <p:nvPr/>
        </p:nvSpPr>
        <p:spPr bwMode="auto">
          <a:xfrm>
            <a:off x="4708525" y="3040063"/>
            <a:ext cx="962025" cy="412750"/>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500" b="1"/>
              <a:t>Transport</a:t>
            </a:r>
            <a:br>
              <a:rPr lang="en-US" sz="1500" b="1"/>
            </a:br>
            <a:r>
              <a:rPr lang="en-US" sz="1500" b="1"/>
              <a:t>protein</a:t>
            </a:r>
          </a:p>
        </p:txBody>
      </p:sp>
      <p:sp>
        <p:nvSpPr>
          <p:cNvPr id="57358" name="Text Box 29"/>
          <p:cNvSpPr txBox="1">
            <a:spLocks noChangeArrowheads="1"/>
          </p:cNvSpPr>
          <p:nvPr/>
        </p:nvSpPr>
        <p:spPr bwMode="auto">
          <a:xfrm>
            <a:off x="3333750" y="6070600"/>
            <a:ext cx="962025" cy="201613"/>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500" b="1"/>
              <a:t>NUCLEUS</a:t>
            </a:r>
          </a:p>
        </p:txBody>
      </p:sp>
      <p:sp>
        <p:nvSpPr>
          <p:cNvPr id="57359" name="Line 30"/>
          <p:cNvSpPr>
            <a:spLocks noChangeShapeType="1"/>
          </p:cNvSpPr>
          <p:nvPr/>
        </p:nvSpPr>
        <p:spPr bwMode="auto">
          <a:xfrm>
            <a:off x="3386138" y="1243013"/>
            <a:ext cx="212725"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7360" name="Line 31"/>
          <p:cNvSpPr>
            <a:spLocks noChangeShapeType="1"/>
          </p:cNvSpPr>
          <p:nvPr/>
        </p:nvSpPr>
        <p:spPr bwMode="auto">
          <a:xfrm>
            <a:off x="3544888" y="3360738"/>
            <a:ext cx="198437" cy="1047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7361" name="Line 32"/>
          <p:cNvSpPr>
            <a:spLocks noChangeShapeType="1"/>
          </p:cNvSpPr>
          <p:nvPr/>
        </p:nvSpPr>
        <p:spPr bwMode="auto">
          <a:xfrm>
            <a:off x="5648325" y="4127500"/>
            <a:ext cx="766763" cy="127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7362" name="Line 33"/>
          <p:cNvSpPr>
            <a:spLocks noChangeShapeType="1"/>
          </p:cNvSpPr>
          <p:nvPr/>
        </p:nvSpPr>
        <p:spPr bwMode="auto">
          <a:xfrm flipH="1">
            <a:off x="5541963" y="2725738"/>
            <a:ext cx="106362" cy="29051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7363" name="Line 34"/>
          <p:cNvSpPr>
            <a:spLocks noChangeShapeType="1"/>
          </p:cNvSpPr>
          <p:nvPr/>
        </p:nvSpPr>
        <p:spPr bwMode="auto">
          <a:xfrm flipH="1">
            <a:off x="6018213" y="1270000"/>
            <a:ext cx="158750" cy="793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gened.emc.maricopa.edu/bio/bio181/BIOBK/steract_1.gif"/>
          <p:cNvPicPr>
            <a:picLocks noChangeAspect="1" noChangeArrowheads="1"/>
          </p:cNvPicPr>
          <p:nvPr/>
        </p:nvPicPr>
        <p:blipFill>
          <a:blip r:embed="rId3"/>
          <a:srcRect/>
          <a:stretch>
            <a:fillRect/>
          </a:stretch>
        </p:blipFill>
        <p:spPr bwMode="auto">
          <a:xfrm>
            <a:off x="0" y="1143000"/>
            <a:ext cx="9144000" cy="5486400"/>
          </a:xfrm>
          <a:prstGeom prst="rect">
            <a:avLst/>
          </a:prstGeom>
          <a:noFill/>
          <a:ln w="9525">
            <a:noFill/>
            <a:miter lim="800000"/>
            <a:headEnd/>
            <a:tailEnd/>
          </a:ln>
        </p:spPr>
      </p:pic>
      <p:sp>
        <p:nvSpPr>
          <p:cNvPr id="4" name="Title 3"/>
          <p:cNvSpPr>
            <a:spLocks noGrp="1"/>
          </p:cNvSpPr>
          <p:nvPr>
            <p:ph type="title"/>
          </p:nvPr>
        </p:nvSpPr>
        <p:spPr>
          <a:xfrm>
            <a:off x="457200" y="0"/>
            <a:ext cx="8229600" cy="1143000"/>
          </a:xfrm>
        </p:spPr>
        <p:txBody>
          <a:bodyPr/>
          <a:lstStyle/>
          <a:p>
            <a:r>
              <a:rPr lang="en-US" sz="3200" dirty="0">
                <a:solidFill>
                  <a:srgbClr val="FFFFFF"/>
                </a:solidFill>
              </a:rPr>
              <a:t>Steroid Hormone Example: Testosterone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gened.emc.maricopa.edu/bio/bio181/BIOBK/steract_2.gif"/>
          <p:cNvPicPr>
            <a:picLocks noChangeAspect="1" noChangeArrowheads="1"/>
          </p:cNvPicPr>
          <p:nvPr/>
        </p:nvPicPr>
        <p:blipFill>
          <a:blip r:embed="rId3"/>
          <a:srcRect/>
          <a:stretch>
            <a:fillRect/>
          </a:stretch>
        </p:blipFill>
        <p:spPr bwMode="auto">
          <a:xfrm>
            <a:off x="0" y="1524000"/>
            <a:ext cx="9144000" cy="4545013"/>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Model Steroid Hormone Action using the Testosterone Manipulative</a:t>
            </a:r>
          </a:p>
        </p:txBody>
      </p:sp>
      <p:sp>
        <p:nvSpPr>
          <p:cNvPr id="6" name="Subtitle 5"/>
          <p:cNvSpPr>
            <a:spLocks noGrp="1"/>
          </p:cNvSpPr>
          <p:nvPr>
            <p:ph type="subTitle" idx="1"/>
          </p:nvPr>
        </p:nvSpPr>
        <p:spPr/>
        <p:txBody>
          <a:bodyPr/>
          <a:lstStyle/>
          <a:p>
            <a:endParaRPr lang="en-US"/>
          </a:p>
        </p:txBody>
      </p:sp>
      <p:sp>
        <p:nvSpPr>
          <p:cNvPr id="2" name="Slide Number Placeholder 1"/>
          <p:cNvSpPr>
            <a:spLocks noGrp="1"/>
          </p:cNvSpPr>
          <p:nvPr>
            <p:ph type="sldNum" sz="quarter" idx="12"/>
          </p:nvPr>
        </p:nvSpPr>
        <p:spPr/>
        <p:txBody>
          <a:bodyPr/>
          <a:lstStyle/>
          <a:p>
            <a:pPr>
              <a:defRPr/>
            </a:pPr>
            <a:fld id="{5543D04C-4957-4EB0-84F7-AE1BC560EB5F}" type="slidenum">
              <a:rPr lang="en-US" smtClean="0"/>
              <a:pPr>
                <a:defRPr/>
              </a:pPr>
              <a:t>46</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900" dirty="0">
                <a:solidFill>
                  <a:srgbClr val="FFFFFF"/>
                </a:solidFill>
              </a:rPr>
              <a:t>Why do cells need to communicate?</a:t>
            </a:r>
          </a:p>
        </p:txBody>
      </p:sp>
      <p:sp>
        <p:nvSpPr>
          <p:cNvPr id="6" name="Text Placeholder 5"/>
          <p:cNvSpPr>
            <a:spLocks noGrp="1"/>
          </p:cNvSpPr>
          <p:nvPr>
            <p:ph type="body" orient="vert" idx="1"/>
          </p:nvPr>
        </p:nvSpPr>
        <p:spPr/>
        <p:txBody>
          <a:bodyPr vert="horz"/>
          <a:lstStyle/>
          <a:p>
            <a:r>
              <a:rPr lang="en-US" sz="4400" dirty="0"/>
              <a:t>Here are a few reasons:</a:t>
            </a:r>
          </a:p>
          <a:p>
            <a:pPr lvl="1"/>
            <a:r>
              <a:rPr lang="en-US" dirty="0"/>
              <a:t>Coordinate activities in multicellular organisms</a:t>
            </a:r>
          </a:p>
          <a:p>
            <a:pPr lvl="1"/>
            <a:r>
              <a:rPr lang="en-US" dirty="0"/>
              <a:t>Hormone actions</a:t>
            </a:r>
          </a:p>
          <a:p>
            <a:pPr lvl="1"/>
            <a:r>
              <a:rPr lang="en-US" dirty="0"/>
              <a:t>Cell recognition</a:t>
            </a:r>
          </a:p>
          <a:p>
            <a:pPr lvl="1"/>
            <a:r>
              <a:rPr lang="en-US" dirty="0"/>
              <a:t>To find mates (yeast cells)</a:t>
            </a:r>
          </a:p>
          <a:p>
            <a:pPr lvl="1"/>
            <a:r>
              <a:rPr lang="en-US" dirty="0"/>
              <a:t>Turn pathways on/off</a:t>
            </a:r>
          </a:p>
          <a:p>
            <a:pPr lvl="1"/>
            <a:r>
              <a:rPr lang="en-US" dirty="0"/>
              <a:t>apoptosis</a:t>
            </a:r>
          </a:p>
          <a:p>
            <a:pPr lvl="1">
              <a:buNone/>
            </a:pPr>
            <a:endParaRPr lang="en-US" sz="4000" dirty="0"/>
          </a:p>
          <a:p>
            <a:pPr lvl="1">
              <a:buNone/>
            </a:pPr>
            <a:endParaRPr lang="en-US" sz="4000" dirty="0"/>
          </a:p>
        </p:txBody>
      </p:sp>
      <p:sp>
        <p:nvSpPr>
          <p:cNvPr id="5" name="Slide Number Placeholder 4"/>
          <p:cNvSpPr>
            <a:spLocks noGrp="1"/>
          </p:cNvSpPr>
          <p:nvPr>
            <p:ph type="sldNum" sz="quarter" idx="12"/>
          </p:nvPr>
        </p:nvSpPr>
        <p:spPr/>
        <p:txBody>
          <a:bodyPr/>
          <a:lstStyle/>
          <a:p>
            <a:pPr>
              <a:defRPr/>
            </a:pPr>
            <a:fld id="{F4994DEC-0C44-EE4A-976D-601287BA9AE7}" type="slidenum">
              <a:rPr lang="en-US" smtClean="0"/>
              <a:pPr>
                <a:defRPr/>
              </a:pPr>
              <a:t>5</a:t>
            </a:fld>
            <a:endParaRPr lang="en-US" dirty="0"/>
          </a:p>
        </p:txBody>
      </p:sp>
    </p:spTree>
    <p:extLst>
      <p:ext uri="{BB962C8B-B14F-4D97-AF65-F5344CB8AC3E}">
        <p14:creationId xmlns:p14="http://schemas.microsoft.com/office/powerpoint/2010/main" val="3907013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Vertical Text Placeholder 2"/>
          <p:cNvSpPr>
            <a:spLocks noGrp="1"/>
          </p:cNvSpPr>
          <p:nvPr>
            <p:ph type="body" orient="vert" idx="1"/>
          </p:nvPr>
        </p:nvSpPr>
        <p:spPr/>
        <p:txBody>
          <a:bodyPr/>
          <a:lstStyle/>
          <a:p>
            <a:r>
              <a:rPr lang="en-US" dirty="0">
                <a:hlinkClick r:id="rId2"/>
              </a:rPr>
              <a:t>http://www.dnalc.org/resources/3d/cellsignals.html</a:t>
            </a:r>
            <a:endParaRPr lang="en-US" dirty="0"/>
          </a:p>
          <a:p>
            <a:endParaRPr lang="en-US" dirty="0"/>
          </a:p>
          <a:p>
            <a:r>
              <a:rPr lang="en-US" dirty="0"/>
              <a:t>Cell signaling video clip from DNA </a:t>
            </a:r>
            <a:r>
              <a:rPr lang="en-US"/>
              <a:t>Learning Center</a:t>
            </a:r>
            <a:endParaRPr lang="en-US" dirty="0"/>
          </a:p>
        </p:txBody>
      </p:sp>
      <p:sp>
        <p:nvSpPr>
          <p:cNvPr id="4" name="Slide Number Placeholder 3"/>
          <p:cNvSpPr>
            <a:spLocks noGrp="1"/>
          </p:cNvSpPr>
          <p:nvPr>
            <p:ph type="sldNum" sz="quarter" idx="12"/>
          </p:nvPr>
        </p:nvSpPr>
        <p:spPr/>
        <p:txBody>
          <a:bodyPr/>
          <a:lstStyle/>
          <a:p>
            <a:pPr>
              <a:defRPr/>
            </a:pPr>
            <a:fld id="{7C05EC7A-D3E7-47EB-92C3-36AD47024204}" type="slidenum">
              <a:rPr lang="en-US" smtClean="0"/>
              <a:pPr>
                <a:defRPr/>
              </a:pPr>
              <a:t>6</a:t>
            </a:fld>
            <a:endParaRPr lang="en-US" dirty="0"/>
          </a:p>
        </p:txBody>
      </p:sp>
    </p:spTree>
    <p:extLst>
      <p:ext uri="{BB962C8B-B14F-4D97-AF65-F5344CB8AC3E}">
        <p14:creationId xmlns:p14="http://schemas.microsoft.com/office/powerpoint/2010/main" val="544076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500" dirty="0">
                <a:solidFill>
                  <a:srgbClr val="FFFFFF"/>
                </a:solidFill>
              </a:rPr>
              <a:t>Evolutionary ties of cell communication</a:t>
            </a:r>
          </a:p>
        </p:txBody>
      </p:sp>
      <p:sp>
        <p:nvSpPr>
          <p:cNvPr id="3" name="Content Placeholder 2"/>
          <p:cNvSpPr>
            <a:spLocks noGrp="1"/>
          </p:cNvSpPr>
          <p:nvPr>
            <p:ph idx="1"/>
          </p:nvPr>
        </p:nvSpPr>
        <p:spPr>
          <a:xfrm>
            <a:off x="457200" y="1295400"/>
            <a:ext cx="8229600" cy="4525963"/>
          </a:xfrm>
        </p:spPr>
        <p:txBody>
          <a:bodyPr/>
          <a:lstStyle/>
          <a:p>
            <a:r>
              <a:rPr lang="en-US" dirty="0"/>
              <a:t>Cell-to-cell communication is everywhere in biological systems from Archaea and bacteria to multicellular organisms.</a:t>
            </a:r>
            <a:br>
              <a:rPr lang="en-US" dirty="0"/>
            </a:br>
            <a:endParaRPr lang="en-US" dirty="0"/>
          </a:p>
          <a:p>
            <a:r>
              <a:rPr lang="en-US" dirty="0"/>
              <a:t>The basic chemical processes of communication are shared across evolutionary lines of descent. </a:t>
            </a:r>
          </a:p>
          <a:p>
            <a:r>
              <a:rPr lang="en-US" dirty="0"/>
              <a:t>Signal transduction is an excellent example</a:t>
            </a:r>
          </a:p>
          <a:p>
            <a:endParaRPr lang="en-US" dirty="0"/>
          </a:p>
        </p:txBody>
      </p:sp>
      <p:sp>
        <p:nvSpPr>
          <p:cNvPr id="4" name="Slide Number Placeholder 3"/>
          <p:cNvSpPr>
            <a:spLocks noGrp="1"/>
          </p:cNvSpPr>
          <p:nvPr>
            <p:ph type="sldNum" sz="quarter" idx="12"/>
          </p:nvPr>
        </p:nvSpPr>
        <p:spPr/>
        <p:txBody>
          <a:bodyPr/>
          <a:lstStyle/>
          <a:p>
            <a:pPr>
              <a:defRPr/>
            </a:pPr>
            <a:fld id="{C99454EA-5ADD-42C2-ACA6-111A0E5832F7}" type="slidenum">
              <a:rPr lang="en-US" smtClean="0"/>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500" dirty="0">
                <a:solidFill>
                  <a:srgbClr val="FFFFFF"/>
                </a:solidFill>
              </a:rPr>
              <a:t>Signal Transduction Animation</a:t>
            </a:r>
          </a:p>
        </p:txBody>
      </p:sp>
      <p:sp>
        <p:nvSpPr>
          <p:cNvPr id="3" name="Content Placeholder 2"/>
          <p:cNvSpPr>
            <a:spLocks noGrp="1"/>
          </p:cNvSpPr>
          <p:nvPr>
            <p:ph idx="1"/>
          </p:nvPr>
        </p:nvSpPr>
        <p:spPr>
          <a:xfrm>
            <a:off x="457200" y="1295400"/>
            <a:ext cx="8229600" cy="4525963"/>
          </a:xfrm>
        </p:spPr>
        <p:txBody>
          <a:bodyPr/>
          <a:lstStyle/>
          <a:p>
            <a:r>
              <a:rPr lang="en-US" dirty="0"/>
              <a:t>Click on this link to access the animation:</a:t>
            </a:r>
          </a:p>
          <a:p>
            <a:pPr marL="0" indent="0">
              <a:buNone/>
            </a:pPr>
            <a:r>
              <a:rPr lang="en-US" dirty="0">
                <a:hlinkClick r:id="rId3"/>
              </a:rPr>
              <a:t>http://www.wiley.com/college/boyer/0470003790/animations/signal_transduction/signal_transduction.htm</a:t>
            </a:r>
            <a:r>
              <a:rPr lang="en-US" dirty="0"/>
              <a:t> </a:t>
            </a:r>
          </a:p>
          <a:p>
            <a:endParaRPr lang="en-US" dirty="0"/>
          </a:p>
        </p:txBody>
      </p:sp>
      <p:sp>
        <p:nvSpPr>
          <p:cNvPr id="4" name="Slide Number Placeholder 3"/>
          <p:cNvSpPr>
            <a:spLocks noGrp="1"/>
          </p:cNvSpPr>
          <p:nvPr>
            <p:ph type="sldNum" sz="quarter" idx="12"/>
          </p:nvPr>
        </p:nvSpPr>
        <p:spPr/>
        <p:txBody>
          <a:bodyPr/>
          <a:lstStyle/>
          <a:p>
            <a:pPr>
              <a:defRPr/>
            </a:pPr>
            <a:fld id="{C99454EA-5ADD-42C2-ACA6-111A0E5832F7}" type="slidenum">
              <a:rPr lang="en-US" smtClean="0"/>
              <a:pPr>
                <a:defRPr/>
              </a:pPr>
              <a:t>8</a:t>
            </a:fld>
            <a:endParaRPr lang="en-US" dirty="0"/>
          </a:p>
        </p:txBody>
      </p:sp>
    </p:spTree>
    <p:extLst>
      <p:ext uri="{BB962C8B-B14F-4D97-AF65-F5344CB8AC3E}">
        <p14:creationId xmlns:p14="http://schemas.microsoft.com/office/powerpoint/2010/main" val="3093841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876300"/>
          </a:xfrm>
        </p:spPr>
        <p:txBody>
          <a:bodyPr/>
          <a:lstStyle/>
          <a:p>
            <a:r>
              <a:rPr lang="en-US" dirty="0">
                <a:solidFill>
                  <a:schemeClr val="bg1"/>
                </a:solidFill>
              </a:rPr>
              <a:t>Chemical Communication</a:t>
            </a: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3809527413"/>
              </p:ext>
            </p:extLst>
          </p:nvPr>
        </p:nvGraphicFramePr>
        <p:xfrm>
          <a:off x="914400" y="1371600"/>
          <a:ext cx="7924800" cy="4830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9</a:t>
            </a:fld>
            <a:endParaRPr lang="en-US" dirty="0"/>
          </a:p>
        </p:txBody>
      </p:sp>
    </p:spTree>
    <p:extLst>
      <p:ext uri="{BB962C8B-B14F-4D97-AF65-F5344CB8AC3E}">
        <p14:creationId xmlns:p14="http://schemas.microsoft.com/office/powerpoint/2010/main" val="777510022"/>
      </p:ext>
    </p:extLst>
  </p:cSld>
  <p:clrMapOvr>
    <a:masterClrMapping/>
  </p:clrMapOvr>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24951</TotalTime>
  <Words>3314</Words>
  <Application>Microsoft Office PowerPoint</Application>
  <PresentationFormat>On-screen Show (4:3)</PresentationFormat>
  <Paragraphs>343</Paragraphs>
  <Slides>46</Slides>
  <Notes>41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ＭＳ Ｐゴシック</vt:lpstr>
      <vt:lpstr>Arial</vt:lpstr>
      <vt:lpstr>Calibri</vt:lpstr>
      <vt:lpstr>Times</vt:lpstr>
      <vt:lpstr>Times New Roman</vt:lpstr>
      <vt:lpstr>ヒラギノ角ゴ Pro W3</vt:lpstr>
      <vt:lpstr>Office Theme</vt:lpstr>
      <vt:lpstr>PowerPoint Presentation</vt:lpstr>
      <vt:lpstr>How does a cell communicate?</vt:lpstr>
      <vt:lpstr>AP Biology Curriculum Framework</vt:lpstr>
      <vt:lpstr>Why do cells need to communicate?</vt:lpstr>
      <vt:lpstr>Why do cells need to communicate?</vt:lpstr>
      <vt:lpstr>PowerPoint Presentation</vt:lpstr>
      <vt:lpstr>Evolutionary ties of cell communication</vt:lpstr>
      <vt:lpstr>Signal Transduction Animation</vt:lpstr>
      <vt:lpstr>Chemical Communication</vt:lpstr>
      <vt:lpstr>Pheromones</vt:lpstr>
      <vt:lpstr>Quorum sensing </vt:lpstr>
      <vt:lpstr>Chemical Communication</vt:lpstr>
      <vt:lpstr>AP Biology Curriculum Framework</vt:lpstr>
      <vt:lpstr>Direct Contact Communication</vt:lpstr>
      <vt:lpstr>Short Distance Communication</vt:lpstr>
      <vt:lpstr>PowerPoint Presentation</vt:lpstr>
      <vt:lpstr>Autocrine signals</vt:lpstr>
      <vt:lpstr>Long Distance Communication</vt:lpstr>
      <vt:lpstr>Hormones</vt:lpstr>
      <vt:lpstr>PowerPoint Presentation</vt:lpstr>
      <vt:lpstr>How does your arrangement compare?</vt:lpstr>
      <vt:lpstr>Communication Features</vt:lpstr>
      <vt:lpstr>Apply the features</vt:lpstr>
      <vt:lpstr>PowerPoint Presentation</vt:lpstr>
      <vt:lpstr>AP Biology Curriculum Frameworks</vt:lpstr>
      <vt:lpstr>PowerPoint Presentation</vt:lpstr>
      <vt:lpstr>The Endocrine System works with the Nervous System</vt:lpstr>
      <vt:lpstr>Coordination of Endocrine and Nervous Systems in Vertebrates</vt:lpstr>
      <vt:lpstr>PowerPoint Presentation</vt:lpstr>
      <vt:lpstr>Posterior Pituitary Hormones</vt:lpstr>
      <vt:lpstr>Production and Release of Posterior Pituitary Hormones</vt:lpstr>
      <vt:lpstr>Anterior Pituitary Hormones</vt:lpstr>
      <vt:lpstr>Figure 45.16</vt:lpstr>
      <vt:lpstr>Table 45.1a</vt:lpstr>
      <vt:lpstr>Table 45.1b</vt:lpstr>
      <vt:lpstr>Pick a Gland</vt:lpstr>
      <vt:lpstr>Long Distance Communication</vt:lpstr>
      <vt:lpstr>The Process of Communication: Signal-Transduction Pathway</vt:lpstr>
      <vt:lpstr>Long Distance Communication</vt:lpstr>
      <vt:lpstr>Ligands</vt:lpstr>
      <vt:lpstr>Ligand = Chemical Messenger</vt:lpstr>
      <vt:lpstr>Ligand = Chemical Messenger</vt:lpstr>
      <vt:lpstr>PowerPoint Presentation</vt:lpstr>
      <vt:lpstr>Steroid Hormone Example: Testosterone</vt:lpstr>
      <vt:lpstr>PowerPoint Presentation</vt:lpstr>
      <vt:lpstr>Model Steroid Hormone Action using the Testosterone Manipulative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Debbie Richards</dc:creator>
  <cp:lastModifiedBy>Hill, Kristin</cp:lastModifiedBy>
  <cp:revision>525</cp:revision>
  <cp:lastPrinted>2013-01-10T21:20:03Z</cp:lastPrinted>
  <dcterms:created xsi:type="dcterms:W3CDTF">2013-04-06T21:43:33Z</dcterms:created>
  <dcterms:modified xsi:type="dcterms:W3CDTF">2018-10-04T15:39:54Z</dcterms:modified>
</cp:coreProperties>
</file>