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76" r:id="rId15"/>
    <p:sldId id="277" r:id="rId16"/>
    <p:sldId id="269" r:id="rId17"/>
    <p:sldId id="271" r:id="rId18"/>
    <p:sldId id="270"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E8A547F-A44D-4D5E-B94F-44E0495278C4}"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1B61F20-A938-464A-A91B-C9AB5864B78C}"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8A547F-A44D-4D5E-B94F-44E0495278C4}"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61F20-A938-464A-A91B-C9AB5864B7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8A547F-A44D-4D5E-B94F-44E0495278C4}"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61F20-A938-464A-A91B-C9AB5864B7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8A547F-A44D-4D5E-B94F-44E0495278C4}"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61F20-A938-464A-A91B-C9AB5864B7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E8A547F-A44D-4D5E-B94F-44E0495278C4}" type="datetimeFigureOut">
              <a:rPr lang="en-US" smtClean="0"/>
              <a:t>1/9/2013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61F20-A938-464A-A91B-C9AB5864B78C}"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8A547F-A44D-4D5E-B94F-44E0495278C4}" type="datetimeFigureOut">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61F20-A938-464A-A91B-C9AB5864B7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8A547F-A44D-4D5E-B94F-44E0495278C4}" type="datetimeFigureOut">
              <a:rPr lang="en-US" smtClean="0"/>
              <a:t>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B61F20-A938-464A-A91B-C9AB5864B7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8A547F-A44D-4D5E-B94F-44E0495278C4}" type="datetimeFigureOut">
              <a:rPr lang="en-US" smtClean="0"/>
              <a:t>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B61F20-A938-464A-A91B-C9AB5864B7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E8A547F-A44D-4D5E-B94F-44E0495278C4}" type="datetimeFigureOut">
              <a:rPr lang="en-US" smtClean="0"/>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B61F20-A938-464A-A91B-C9AB5864B7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8A547F-A44D-4D5E-B94F-44E0495278C4}" type="datetimeFigureOut">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61F20-A938-464A-A91B-C9AB5864B78C}"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E8A547F-A44D-4D5E-B94F-44E0495278C4}" type="datetimeFigureOut">
              <a:rPr lang="en-US" smtClean="0"/>
              <a:t>1/9/2013</a:t>
            </a:fld>
            <a:endParaRPr lang="en-US"/>
          </a:p>
        </p:txBody>
      </p:sp>
      <p:sp>
        <p:nvSpPr>
          <p:cNvPr id="7" name="Slide Number Placeholder 6"/>
          <p:cNvSpPr>
            <a:spLocks noGrp="1"/>
          </p:cNvSpPr>
          <p:nvPr>
            <p:ph type="sldNum" sz="quarter" idx="12"/>
          </p:nvPr>
        </p:nvSpPr>
        <p:spPr/>
        <p:txBody>
          <a:bodyPr/>
          <a:lstStyle/>
          <a:p>
            <a:fld id="{81B61F20-A938-464A-A91B-C9AB5864B78C}"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E8A547F-A44D-4D5E-B94F-44E0495278C4}" type="datetimeFigureOut">
              <a:rPr lang="en-US" smtClean="0"/>
              <a:t>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1B61F20-A938-464A-A91B-C9AB5864B78C}"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Nuclear Chemistry</a:t>
            </a:r>
            <a:endParaRPr lang="en-US" dirty="0"/>
          </a:p>
        </p:txBody>
      </p:sp>
    </p:spTree>
    <p:extLst>
      <p:ext uri="{BB962C8B-B14F-4D97-AF65-F5344CB8AC3E}">
        <p14:creationId xmlns:p14="http://schemas.microsoft.com/office/powerpoint/2010/main" val="659604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Beta Particle Emission cont.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981200"/>
                <a:ext cx="8229600" cy="5334000"/>
              </a:xfrm>
            </p:spPr>
            <p:txBody>
              <a:bodyPr>
                <a:normAutofit/>
              </a:bodyPr>
              <a:lstStyle/>
              <a:p>
                <a:pPr marL="0" marR="0">
                  <a:lnSpc>
                    <a:spcPct val="115000"/>
                  </a:lnSpc>
                  <a:spcBef>
                    <a:spcPts val="0"/>
                  </a:spcBef>
                  <a:spcAft>
                    <a:spcPts val="1000"/>
                  </a:spcAft>
                </a:pPr>
                <a:r>
                  <a:rPr lang="en-US" dirty="0" smtClean="0"/>
                  <a:t>Ex) The decay of lead-212.</a:t>
                </a:r>
              </a:p>
              <a:p>
                <a:pPr marL="0" marR="0" indent="0">
                  <a:lnSpc>
                    <a:spcPct val="115000"/>
                  </a:lnSpc>
                  <a:spcBef>
                    <a:spcPts val="0"/>
                  </a:spcBef>
                  <a:spcAft>
                    <a:spcPts val="1000"/>
                  </a:spcAft>
                  <a:buNone/>
                </a:pPr>
                <a14:m>
                  <m:oMathPara xmlns:m="http://schemas.openxmlformats.org/officeDocument/2006/math">
                    <m:oMathParaPr>
                      <m:jc m:val="centerGroup"/>
                    </m:oMathParaPr>
                    <m:oMath xmlns:m="http://schemas.openxmlformats.org/officeDocument/2006/math">
                      <m:sPre>
                        <m:sPrePr>
                          <m:ctrlPr>
                            <a:rPr lang="en-US" i="1" smtClean="0">
                              <a:effectLst/>
                              <a:latin typeface="Cambria Math"/>
                              <a:ea typeface="Calibri"/>
                              <a:cs typeface="Times New Roman"/>
                            </a:rPr>
                          </m:ctrlPr>
                        </m:sPrePr>
                        <m:sub>
                          <m:r>
                            <a:rPr lang="en-US" i="1">
                              <a:effectLst/>
                              <a:latin typeface="Cambria Math"/>
                              <a:ea typeface="Calibri"/>
                              <a:cs typeface="Times New Roman"/>
                            </a:rPr>
                            <m:t>82</m:t>
                          </m:r>
                        </m:sub>
                        <m:sup>
                          <m:r>
                            <a:rPr lang="en-US" i="1">
                              <a:effectLst/>
                              <a:latin typeface="Cambria Math"/>
                              <a:ea typeface="Calibri"/>
                              <a:cs typeface="Times New Roman"/>
                            </a:rPr>
                            <m:t>212</m:t>
                          </m:r>
                        </m:sup>
                        <m:e>
                          <m:r>
                            <a:rPr lang="en-US" i="1">
                              <a:effectLst/>
                              <a:latin typeface="Cambria Math"/>
                              <a:ea typeface="Calibri"/>
                              <a:cs typeface="Times New Roman"/>
                            </a:rPr>
                            <m:t>𝑃𝑏</m:t>
                          </m:r>
                          <m:r>
                            <a:rPr lang="en-US" i="1">
                              <a:effectLst/>
                              <a:latin typeface="Cambria Math"/>
                              <a:ea typeface="Calibri"/>
                              <a:cs typeface="Times New Roman"/>
                            </a:rPr>
                            <m:t> →  </m:t>
                          </m:r>
                          <m:sPre>
                            <m:sPrePr>
                              <m:ctrlPr>
                                <a:rPr lang="en-US" i="1">
                                  <a:effectLst/>
                                  <a:latin typeface="Cambria Math"/>
                                  <a:ea typeface="Calibri"/>
                                  <a:cs typeface="Times New Roman"/>
                                </a:rPr>
                              </m:ctrlPr>
                            </m:sPrePr>
                            <m:sub>
                              <m:r>
                                <a:rPr lang="en-US" i="1">
                                  <a:effectLst/>
                                  <a:latin typeface="Cambria Math"/>
                                  <a:ea typeface="Calibri"/>
                                  <a:cs typeface="Times New Roman"/>
                                </a:rPr>
                                <m:t>83</m:t>
                              </m:r>
                            </m:sub>
                            <m:sup>
                              <m:r>
                                <a:rPr lang="en-US" i="1">
                                  <a:effectLst/>
                                  <a:latin typeface="Cambria Math"/>
                                  <a:ea typeface="Calibri"/>
                                  <a:cs typeface="Times New Roman"/>
                                </a:rPr>
                                <m:t>212</m:t>
                              </m:r>
                            </m:sup>
                            <m:e>
                              <m:r>
                                <a:rPr lang="en-US" i="1">
                                  <a:effectLst/>
                                  <a:latin typeface="Cambria Math"/>
                                  <a:ea typeface="Calibri"/>
                                  <a:cs typeface="Times New Roman"/>
                                </a:rPr>
                                <m:t>𝐵𝑖</m:t>
                              </m:r>
                              <m:r>
                                <a:rPr lang="en-US" i="1">
                                  <a:effectLst/>
                                  <a:latin typeface="Cambria Math"/>
                                  <a:ea typeface="Calibri"/>
                                  <a:cs typeface="Times New Roman"/>
                                </a:rPr>
                                <m:t> +  </m:t>
                              </m:r>
                              <m:sPre>
                                <m:sPrePr>
                                  <m:ctrlPr>
                                    <a:rPr lang="en-US" i="1">
                                      <a:effectLst/>
                                      <a:latin typeface="Cambria Math"/>
                                      <a:ea typeface="Calibri"/>
                                      <a:cs typeface="Times New Roman"/>
                                    </a:rPr>
                                  </m:ctrlPr>
                                </m:sPrePr>
                                <m:sub>
                                  <m:r>
                                    <a:rPr lang="en-US" i="1">
                                      <a:effectLst/>
                                      <a:latin typeface="Cambria Math"/>
                                      <a:ea typeface="Calibri"/>
                                      <a:cs typeface="Times New Roman"/>
                                    </a:rPr>
                                    <m:t>−1</m:t>
                                  </m:r>
                                </m:sub>
                                <m:sup>
                                  <m:r>
                                    <a:rPr lang="en-US" i="1">
                                      <a:effectLst/>
                                      <a:latin typeface="Cambria Math"/>
                                      <a:ea typeface="Calibri"/>
                                      <a:cs typeface="Times New Roman"/>
                                    </a:rPr>
                                    <m:t>0</m:t>
                                  </m:r>
                                </m:sup>
                                <m:e>
                                  <m:r>
                                    <a:rPr lang="en-US" i="1">
                                      <a:effectLst/>
                                      <a:latin typeface="Cambria Math"/>
                                      <a:ea typeface="Calibri"/>
                                      <a:cs typeface="Times New Roman"/>
                                    </a:rPr>
                                    <m:t>𝑒</m:t>
                                  </m:r>
                                </m:e>
                              </m:sPre>
                            </m:e>
                          </m:sPre>
                        </m:e>
                      </m:sPre>
                    </m:oMath>
                  </m:oMathPara>
                </a14:m>
                <a:endParaRPr lang="en-US" sz="1050" dirty="0">
                  <a:ea typeface="Calibri"/>
                  <a:cs typeface="Times New Roman"/>
                </a:endParaRPr>
              </a:p>
              <a:p>
                <a:pPr marL="0" indent="0">
                  <a:buNone/>
                </a:pPr>
                <a:endParaRPr lang="en-US" dirty="0" smtClean="0"/>
              </a:p>
              <a:p>
                <a:r>
                  <a:rPr lang="en-US" dirty="0" smtClean="0"/>
                  <a:t>The atomic number increased to 83 due to the new proton.</a:t>
                </a:r>
              </a:p>
              <a:p>
                <a:endParaRPr lang="en-US" dirty="0" smtClean="0"/>
              </a:p>
              <a:p>
                <a:r>
                  <a:rPr lang="en-US" dirty="0" smtClean="0"/>
                  <a:t>The atomic mass stays the same in beta particle emission.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981200"/>
                <a:ext cx="8229600" cy="5334000"/>
              </a:xfrm>
              <a:blipFill rotWithShape="1">
                <a:blip r:embed="rId2"/>
                <a:stretch>
                  <a:fillRect l="-963" t="-571" r="-1037"/>
                </a:stretch>
              </a:blipFill>
            </p:spPr>
            <p:txBody>
              <a:bodyPr/>
              <a:lstStyle/>
              <a:p>
                <a:r>
                  <a:rPr lang="en-US">
                    <a:noFill/>
                  </a:rPr>
                  <a:t> </a:t>
                </a:r>
              </a:p>
            </p:txBody>
          </p:sp>
        </mc:Fallback>
      </mc:AlternateContent>
    </p:spTree>
    <p:extLst>
      <p:ext uri="{BB962C8B-B14F-4D97-AF65-F5344CB8AC3E}">
        <p14:creationId xmlns:p14="http://schemas.microsoft.com/office/powerpoint/2010/main" val="9285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Beta Particle Emission cont.</a:t>
            </a:r>
            <a:endParaRPr lang="en-US" dirty="0"/>
          </a:p>
        </p:txBody>
      </p:sp>
      <p:sp>
        <p:nvSpPr>
          <p:cNvPr id="3" name="Content Placeholder 2"/>
          <p:cNvSpPr>
            <a:spLocks noGrp="1"/>
          </p:cNvSpPr>
          <p:nvPr>
            <p:ph idx="1"/>
          </p:nvPr>
        </p:nvSpPr>
        <p:spPr>
          <a:xfrm>
            <a:off x="457200" y="1981200"/>
            <a:ext cx="8229600" cy="3886200"/>
          </a:xfrm>
        </p:spPr>
        <p:txBody>
          <a:bodyPr>
            <a:normAutofit/>
          </a:bodyPr>
          <a:lstStyle/>
          <a:p>
            <a:r>
              <a:rPr lang="en-US" dirty="0" smtClean="0"/>
              <a:t>Isotopes with a high neutron/proton ratio often undergo beta emission.</a:t>
            </a:r>
          </a:p>
          <a:p>
            <a:endParaRPr lang="en-US" dirty="0" smtClean="0"/>
          </a:p>
          <a:p>
            <a:r>
              <a:rPr lang="en-US" dirty="0" smtClean="0"/>
              <a:t>this decay mode allows the number of neutrons to be decreased by one </a:t>
            </a:r>
          </a:p>
          <a:p>
            <a:pPr marL="114300" indent="0" algn="ctr">
              <a:buNone/>
            </a:pPr>
            <a:r>
              <a:rPr lang="en-US" dirty="0" smtClean="0"/>
              <a:t>and </a:t>
            </a:r>
          </a:p>
          <a:p>
            <a:r>
              <a:rPr lang="en-US" dirty="0" smtClean="0"/>
              <a:t>the number of protons to be increased by one</a:t>
            </a:r>
          </a:p>
          <a:p>
            <a:endParaRPr lang="en-US" dirty="0" smtClean="0"/>
          </a:p>
          <a:p>
            <a:r>
              <a:rPr lang="en-US" dirty="0" smtClean="0"/>
              <a:t>thus lowering the neutron/proton ratio.</a:t>
            </a:r>
            <a:endParaRPr lang="en-US" dirty="0"/>
          </a:p>
        </p:txBody>
      </p:sp>
    </p:spTree>
    <p:extLst>
      <p:ext uri="{BB962C8B-B14F-4D97-AF65-F5344CB8AC3E}">
        <p14:creationId xmlns:p14="http://schemas.microsoft.com/office/powerpoint/2010/main" val="247172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Gamma Radiation Emission</a:t>
            </a:r>
            <a:endParaRPr lang="en-US" dirty="0"/>
          </a:p>
        </p:txBody>
      </p:sp>
      <p:sp>
        <p:nvSpPr>
          <p:cNvPr id="3" name="Content Placeholder 2"/>
          <p:cNvSpPr>
            <a:spLocks noGrp="1"/>
          </p:cNvSpPr>
          <p:nvPr>
            <p:ph idx="1"/>
          </p:nvPr>
        </p:nvSpPr>
        <p:spPr/>
        <p:txBody>
          <a:bodyPr/>
          <a:lstStyle/>
          <a:p>
            <a:r>
              <a:rPr lang="en-US" dirty="0" smtClean="0"/>
              <a:t>There is no mass change associated with gamma emission.</a:t>
            </a:r>
          </a:p>
          <a:p>
            <a:endParaRPr lang="en-US" dirty="0" smtClean="0"/>
          </a:p>
          <a:p>
            <a:endParaRPr lang="en-US" dirty="0" smtClean="0"/>
          </a:p>
          <a:p>
            <a:r>
              <a:rPr lang="en-US" dirty="0" smtClean="0"/>
              <a:t>Gamma radiation emission is similar to x-rays – high energy, short wavelength radiation.</a:t>
            </a:r>
          </a:p>
          <a:p>
            <a:endParaRPr lang="en-US" dirty="0" smtClean="0"/>
          </a:p>
          <a:p>
            <a:r>
              <a:rPr lang="en-US" dirty="0" smtClean="0"/>
              <a:t>Gamma radiation commonly accompanies both alpha and beta emission, but it’s usually not shown in a balanced nuclear reaction.</a:t>
            </a:r>
          </a:p>
        </p:txBody>
      </p:sp>
      <mc:AlternateContent xmlns:mc="http://schemas.openxmlformats.org/markup-compatibility/2006" xmlns:a14="http://schemas.microsoft.com/office/drawing/2010/main">
        <mc:Choice Requires="a14">
          <p:sp>
            <p:nvSpPr>
              <p:cNvPr id="4" name="Rectangle 3"/>
              <p:cNvSpPr/>
              <p:nvPr/>
            </p:nvSpPr>
            <p:spPr>
              <a:xfrm>
                <a:off x="3899065" y="2362200"/>
                <a:ext cx="632353" cy="728917"/>
              </a:xfrm>
              <a:prstGeom prst="rect">
                <a:avLst/>
              </a:prstGeom>
            </p:spPr>
            <p:txBody>
              <a:bodyPr wrap="non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Pre>
                        <m:sPrePr>
                          <m:ctrlPr>
                            <a:rPr lang="en-US" sz="2800" i="1" smtClean="0">
                              <a:effectLst/>
                              <a:latin typeface="Cambria Math"/>
                              <a:ea typeface="Calibri"/>
                              <a:cs typeface="Times New Roman"/>
                            </a:rPr>
                          </m:ctrlPr>
                        </m:sPrePr>
                        <m:sub>
                          <m:r>
                            <a:rPr lang="en-US" sz="2800" i="1">
                              <a:effectLst/>
                              <a:latin typeface="Cambria Math"/>
                              <a:ea typeface="Calibri"/>
                              <a:cs typeface="Times New Roman"/>
                            </a:rPr>
                            <m:t>0</m:t>
                          </m:r>
                        </m:sub>
                        <m:sup>
                          <m:r>
                            <a:rPr lang="en-US" sz="2800" i="1">
                              <a:effectLst/>
                              <a:latin typeface="Cambria Math"/>
                              <a:ea typeface="Calibri"/>
                              <a:cs typeface="Times New Roman"/>
                            </a:rPr>
                            <m:t>0</m:t>
                          </m:r>
                        </m:sup>
                        <m:e>
                          <m:r>
                            <a:rPr lang="en-US" sz="2800" i="1">
                              <a:effectLst/>
                              <a:latin typeface="Cambria Math"/>
                              <a:ea typeface="Calibri"/>
                              <a:cs typeface="Times New Roman"/>
                            </a:rPr>
                            <m:t>𝛾</m:t>
                          </m:r>
                        </m:e>
                      </m:sPre>
                    </m:oMath>
                  </m:oMathPara>
                </a14:m>
                <a:endParaRPr lang="en-US" sz="2800" dirty="0">
                  <a:effectLst/>
                  <a:latin typeface="Calibri"/>
                  <a:ea typeface="Calibri"/>
                  <a:cs typeface="Times New Roman"/>
                </a:endParaRPr>
              </a:p>
            </p:txBody>
          </p:sp>
        </mc:Choice>
        <mc:Fallback xmlns="">
          <p:sp>
            <p:nvSpPr>
              <p:cNvPr id="4" name="Rectangle 3"/>
              <p:cNvSpPr>
                <a:spLocks noRot="1" noChangeAspect="1" noMove="1" noResize="1" noEditPoints="1" noAdjustHandles="1" noChangeArrowheads="1" noChangeShapeType="1" noTextEdit="1"/>
              </p:cNvSpPr>
              <p:nvPr/>
            </p:nvSpPr>
            <p:spPr>
              <a:xfrm>
                <a:off x="3899065" y="2362200"/>
                <a:ext cx="632353" cy="728917"/>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3603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Gamma Radiation Emission</a:t>
            </a:r>
            <a:endParaRPr lang="en-US" dirty="0"/>
          </a:p>
        </p:txBody>
      </p:sp>
      <p:sp>
        <p:nvSpPr>
          <p:cNvPr id="3" name="Content Placeholder 2"/>
          <p:cNvSpPr>
            <a:spLocks noGrp="1"/>
          </p:cNvSpPr>
          <p:nvPr>
            <p:ph idx="1"/>
          </p:nvPr>
        </p:nvSpPr>
        <p:spPr>
          <a:xfrm>
            <a:off x="457200" y="2179637"/>
            <a:ext cx="8229600" cy="4373563"/>
          </a:xfrm>
        </p:spPr>
        <p:txBody>
          <a:bodyPr/>
          <a:lstStyle/>
          <a:p>
            <a:r>
              <a:rPr lang="en-US" dirty="0" smtClean="0"/>
              <a:t>Some isotopes, such as Cobalt-60 (Co-60), give off large amounts of gamma radiation.  </a:t>
            </a:r>
          </a:p>
          <a:p>
            <a:endParaRPr lang="en-US" dirty="0" smtClean="0"/>
          </a:p>
          <a:p>
            <a:r>
              <a:rPr lang="en-US" dirty="0" smtClean="0"/>
              <a:t>Co-60 is used in the radiation treatment of cancer.  </a:t>
            </a:r>
          </a:p>
          <a:p>
            <a:endParaRPr lang="en-US" dirty="0"/>
          </a:p>
          <a:p>
            <a:r>
              <a:rPr lang="en-US" dirty="0" smtClean="0"/>
              <a:t>The medical personnel focus gamma rays on the tumor, thus destroying it.</a:t>
            </a:r>
          </a:p>
        </p:txBody>
      </p:sp>
    </p:spTree>
    <p:extLst>
      <p:ext uri="{BB962C8B-B14F-4D97-AF65-F5344CB8AC3E}">
        <p14:creationId xmlns:p14="http://schemas.microsoft.com/office/powerpoint/2010/main" val="379031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Particles</a:t>
            </a:r>
            <a:endParaRPr lang="en-US" dirty="0"/>
          </a:p>
        </p:txBody>
      </p:sp>
      <mc:AlternateContent xmlns:mc="http://schemas.openxmlformats.org/markup-compatibility/2006">
        <mc:Choice xmlns:a14="http://schemas.microsoft.com/office/drawing/2010/main" Requires="a14">
          <p:graphicFrame>
            <p:nvGraphicFramePr>
              <p:cNvPr id="4" name="Content Placeholder 3"/>
              <p:cNvGraphicFramePr>
                <a:graphicFrameLocks noGrp="1"/>
              </p:cNvGraphicFramePr>
              <p:nvPr>
                <p:ph idx="1"/>
                <p:extLst>
                  <p:ext uri="{D42A27DB-BD31-4B8C-83A1-F6EECF244321}">
                    <p14:modId xmlns:p14="http://schemas.microsoft.com/office/powerpoint/2010/main" val="1448618606"/>
                  </p:ext>
                </p:extLst>
              </p:nvPr>
            </p:nvGraphicFramePr>
            <p:xfrm>
              <a:off x="228600" y="1752600"/>
              <a:ext cx="8686799" cy="3810000"/>
            </p:xfrm>
            <a:graphic>
              <a:graphicData uri="http://schemas.openxmlformats.org/drawingml/2006/table">
                <a:tbl>
                  <a:tblPr firstRow="1" bandRow="1">
                    <a:tableStyleId>{5C22544A-7EE6-4342-B048-85BDC9FD1C3A}</a:tableStyleId>
                  </a:tblPr>
                  <a:tblGrid>
                    <a:gridCol w="1447800"/>
                    <a:gridCol w="457200"/>
                    <a:gridCol w="762000"/>
                    <a:gridCol w="2057400"/>
                    <a:gridCol w="1295400"/>
                    <a:gridCol w="1143000"/>
                    <a:gridCol w="1523999"/>
                  </a:tblGrid>
                  <a:tr h="988124">
                    <a:tc>
                      <a:txBody>
                        <a:bodyPr/>
                        <a:lstStyle/>
                        <a:p>
                          <a:r>
                            <a:rPr lang="en-US" dirty="0" smtClean="0"/>
                            <a:t>Radiation</a:t>
                          </a:r>
                          <a:endParaRPr lang="en-US" dirty="0"/>
                        </a:p>
                      </a:txBody>
                      <a:tcPr/>
                    </a:tc>
                    <a:tc gridSpan="2">
                      <a:txBody>
                        <a:bodyPr/>
                        <a:lstStyle/>
                        <a:p>
                          <a:r>
                            <a:rPr lang="en-US" dirty="0" smtClean="0"/>
                            <a:t>Symbol</a:t>
                          </a:r>
                          <a:endParaRPr lang="en-US" dirty="0"/>
                        </a:p>
                      </a:txBody>
                      <a:tcPr/>
                    </a:tc>
                    <a:tc h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Particles/Waves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Electric Charge</a:t>
                          </a:r>
                        </a:p>
                        <a:p>
                          <a:endParaRPr lang="en-US" dirty="0"/>
                        </a:p>
                      </a:txBody>
                      <a:tcPr/>
                    </a:tc>
                    <a:tc>
                      <a:txBody>
                        <a:bodyPr/>
                        <a:lstStyle/>
                        <a:p>
                          <a:r>
                            <a:rPr lang="en-US" dirty="0" smtClean="0"/>
                            <a:t>Energy</a:t>
                          </a:r>
                          <a:endParaRPr lang="en-US" dirty="0"/>
                        </a:p>
                      </a:txBody>
                      <a:tcPr/>
                    </a:tc>
                    <a:tc>
                      <a:txBody>
                        <a:bodyPr/>
                        <a:lstStyle/>
                        <a:p>
                          <a:r>
                            <a:rPr lang="en-US" dirty="0" smtClean="0"/>
                            <a:t>Energy stopped by</a:t>
                          </a:r>
                          <a:endParaRPr lang="en-US" dirty="0"/>
                        </a:p>
                      </a:txBody>
                      <a:tcPr/>
                    </a:tc>
                  </a:tr>
                  <a:tr h="988124">
                    <a:tc>
                      <a:txBody>
                        <a:bodyPr/>
                        <a:lstStyle/>
                        <a:p>
                          <a:r>
                            <a:rPr lang="en-US" dirty="0" smtClean="0"/>
                            <a:t>Alpha</a:t>
                          </a:r>
                          <a:r>
                            <a:rPr lang="en-US" baseline="0" dirty="0" smtClean="0"/>
                            <a:t> particle</a:t>
                          </a:r>
                          <a:endParaRPr lang="en-US" dirty="0"/>
                        </a:p>
                      </a:txBody>
                      <a:tcPr anchor="ctr"/>
                    </a:tc>
                    <a:tc>
                      <a:txBody>
                        <a:bodyPr/>
                        <a:lstStyle/>
                        <a:p>
                          <a:r>
                            <a:rPr lang="el-GR" dirty="0" smtClean="0"/>
                            <a:t>Α</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Pre>
                                  <m:sPrePr>
                                    <m:ctrlPr>
                                      <a:rPr lang="en-US" i="1" smtClean="0">
                                        <a:effectLst/>
                                        <a:latin typeface="Cambria Math"/>
                                        <a:ea typeface="Calibri"/>
                                        <a:cs typeface="Times New Roman"/>
                                      </a:rPr>
                                    </m:ctrlPr>
                                  </m:sPrePr>
                                  <m:sub>
                                    <m:r>
                                      <a:rPr lang="en-US" i="1">
                                        <a:effectLst/>
                                        <a:latin typeface="Cambria Math"/>
                                        <a:ea typeface="Calibri"/>
                                        <a:cs typeface="Times New Roman"/>
                                      </a:rPr>
                                      <m:t>2</m:t>
                                    </m:r>
                                  </m:sub>
                                  <m:sup>
                                    <m:r>
                                      <a:rPr lang="en-US" i="1">
                                        <a:effectLst/>
                                        <a:latin typeface="Cambria Math"/>
                                        <a:ea typeface="Calibri"/>
                                        <a:cs typeface="Times New Roman"/>
                                      </a:rPr>
                                      <m:t>4</m:t>
                                    </m:r>
                                  </m:sup>
                                  <m:e>
                                    <m:r>
                                      <a:rPr lang="en-US" i="1">
                                        <a:effectLst/>
                                        <a:latin typeface="Cambria Math"/>
                                        <a:ea typeface="Calibri"/>
                                        <a:cs typeface="Times New Roman"/>
                                      </a:rPr>
                                      <m:t>𝐻𝑒</m:t>
                                    </m:r>
                                  </m:e>
                                </m:sPre>
                              </m:oMath>
                            </m:oMathPara>
                          </a14:m>
                          <a:endParaRPr lang="en-US" sz="900" dirty="0">
                            <a:ea typeface="Calibri"/>
                            <a:cs typeface="Times New Roman"/>
                          </a:endParaRPr>
                        </a:p>
                        <a:p>
                          <a:endParaRPr lang="en-US" dirty="0"/>
                        </a:p>
                      </a:txBody>
                      <a:tcPr anchor="ctr"/>
                    </a:tc>
                    <a:tc>
                      <a:txBody>
                        <a:bodyPr/>
                        <a:lstStyle/>
                        <a:p>
                          <a:r>
                            <a:rPr lang="en-US" dirty="0" smtClean="0"/>
                            <a:t>2 protons, 2 neutrons</a:t>
                          </a:r>
                          <a:endParaRPr lang="en-US" dirty="0"/>
                        </a:p>
                      </a:txBody>
                      <a:tcPr anchor="ctr"/>
                    </a:tc>
                    <a:tc>
                      <a:txBody>
                        <a:bodyPr/>
                        <a:lstStyle/>
                        <a:p>
                          <a:r>
                            <a:rPr lang="en-US" dirty="0" smtClean="0"/>
                            <a:t>positive</a:t>
                          </a:r>
                          <a:endParaRPr lang="en-US" dirty="0"/>
                        </a:p>
                      </a:txBody>
                      <a:tcPr anchor="ctr"/>
                    </a:tc>
                    <a:tc>
                      <a:txBody>
                        <a:bodyPr/>
                        <a:lstStyle/>
                        <a:p>
                          <a:r>
                            <a:rPr lang="en-US" dirty="0" smtClean="0"/>
                            <a:t>Low</a:t>
                          </a:r>
                          <a:endParaRPr lang="en-US" dirty="0"/>
                        </a:p>
                      </a:txBody>
                      <a:tcPr anchor="ctr"/>
                    </a:tc>
                    <a:tc>
                      <a:txBody>
                        <a:bodyPr/>
                        <a:lstStyle/>
                        <a:p>
                          <a:r>
                            <a:rPr lang="en-US" dirty="0" smtClean="0"/>
                            <a:t>A piece of paper</a:t>
                          </a:r>
                          <a:endParaRPr lang="en-US" dirty="0"/>
                        </a:p>
                      </a:txBody>
                      <a:tcPr anchor="ctr"/>
                    </a:tc>
                  </a:tr>
                  <a:tr h="905780">
                    <a:tc>
                      <a:txBody>
                        <a:bodyPr/>
                        <a:lstStyle/>
                        <a:p>
                          <a:r>
                            <a:rPr lang="en-US" dirty="0" smtClean="0"/>
                            <a:t>Beta particle</a:t>
                          </a:r>
                          <a:endParaRPr lang="en-US" dirty="0"/>
                        </a:p>
                      </a:txBody>
                      <a:tcPr anchor="ctr"/>
                    </a:tc>
                    <a:tc>
                      <a:txBody>
                        <a:bodyPr/>
                        <a:lstStyle/>
                        <a:p>
                          <a:r>
                            <a:rPr lang="el-GR" dirty="0" smtClean="0"/>
                            <a:t>β</a:t>
                          </a:r>
                          <a:endParaRPr lang="en-US" dirty="0"/>
                        </a:p>
                      </a:txBody>
                      <a:tcPr anchor="ctr"/>
                    </a:tc>
                    <a:tc>
                      <a:txBody>
                        <a:bodyPr/>
                        <a:lstStyle/>
                        <a:p>
                          <a14:m>
                            <m:oMathPara xmlns:m="http://schemas.openxmlformats.org/officeDocument/2006/math">
                              <m:oMathParaPr>
                                <m:jc m:val="centerGroup"/>
                              </m:oMathParaPr>
                              <m:oMath xmlns:m="http://schemas.openxmlformats.org/officeDocument/2006/math">
                                <m:sPre>
                                  <m:sPrePr>
                                    <m:ctrlPr>
                                      <a:rPr lang="en-US" i="1" smtClean="0">
                                        <a:latin typeface="Cambria Math"/>
                                        <a:ea typeface="Calibri"/>
                                        <a:cs typeface="Times New Roman"/>
                                      </a:rPr>
                                    </m:ctrlPr>
                                  </m:sPrePr>
                                  <m:sub>
                                    <m:r>
                                      <a:rPr lang="en-US" i="1">
                                        <a:latin typeface="Cambria Math"/>
                                        <a:ea typeface="Calibri"/>
                                        <a:cs typeface="Times New Roman"/>
                                      </a:rPr>
                                      <m:t>−1</m:t>
                                    </m:r>
                                  </m:sub>
                                  <m:sup>
                                    <m:r>
                                      <a:rPr lang="en-US" i="1">
                                        <a:latin typeface="Cambria Math"/>
                                        <a:ea typeface="Calibri"/>
                                        <a:cs typeface="Times New Roman"/>
                                      </a:rPr>
                                      <m:t>0</m:t>
                                    </m:r>
                                  </m:sup>
                                  <m:e>
                                    <m:r>
                                      <a:rPr lang="en-US" i="1">
                                        <a:latin typeface="Cambria Math"/>
                                        <a:ea typeface="Calibri"/>
                                        <a:cs typeface="Times New Roman"/>
                                      </a:rPr>
                                      <m:t>𝑒</m:t>
                                    </m:r>
                                  </m:e>
                                </m:sPre>
                              </m:oMath>
                            </m:oMathPara>
                          </a14:m>
                          <a:endParaRPr lang="en-US" dirty="0"/>
                        </a:p>
                      </a:txBody>
                      <a:tcPr anchor="ctr"/>
                    </a:tc>
                    <a:tc>
                      <a:txBody>
                        <a:bodyPr/>
                        <a:lstStyle/>
                        <a:p>
                          <a:r>
                            <a:rPr lang="en-US" dirty="0" smtClean="0"/>
                            <a:t>1 electron</a:t>
                          </a:r>
                          <a:endParaRPr lang="en-US" dirty="0"/>
                        </a:p>
                      </a:txBody>
                      <a:tcPr anchor="ctr"/>
                    </a:tc>
                    <a:tc>
                      <a:txBody>
                        <a:bodyPr/>
                        <a:lstStyle/>
                        <a:p>
                          <a:r>
                            <a:rPr lang="en-US" dirty="0" smtClean="0"/>
                            <a:t>negative</a:t>
                          </a:r>
                          <a:endParaRPr lang="en-US" dirty="0"/>
                        </a:p>
                      </a:txBody>
                      <a:tcPr anchor="ctr"/>
                    </a:tc>
                    <a:tc>
                      <a:txBody>
                        <a:bodyPr/>
                        <a:lstStyle/>
                        <a:p>
                          <a:r>
                            <a:rPr lang="en-US" dirty="0" smtClean="0"/>
                            <a:t>Medium</a:t>
                          </a:r>
                          <a:endParaRPr lang="en-US" dirty="0"/>
                        </a:p>
                      </a:txBody>
                      <a:tcPr anchor="ctr"/>
                    </a:tc>
                    <a:tc>
                      <a:txBody>
                        <a:bodyPr/>
                        <a:lstStyle/>
                        <a:p>
                          <a:r>
                            <a:rPr lang="en-US" dirty="0" smtClean="0"/>
                            <a:t>Lead 1 cm thick</a:t>
                          </a:r>
                          <a:endParaRPr lang="en-US" dirty="0"/>
                        </a:p>
                      </a:txBody>
                      <a:tcPr anchor="ctr"/>
                    </a:tc>
                  </a:tr>
                  <a:tr h="927972">
                    <a:tc>
                      <a:txBody>
                        <a:bodyPr/>
                        <a:lstStyle/>
                        <a:p>
                          <a:r>
                            <a:rPr lang="en-US" dirty="0" smtClean="0"/>
                            <a:t>Gamma radiation</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γ</a:t>
                          </a:r>
                          <a:endParaRPr lang="en-US" dirty="0" smtClean="0"/>
                        </a:p>
                        <a:p>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Pre>
                                  <m:sPrePr>
                                    <m:ctrlPr>
                                      <a:rPr lang="en-US" sz="1800" i="1" smtClean="0">
                                        <a:effectLst/>
                                        <a:latin typeface="Cambria Math"/>
                                        <a:ea typeface="Calibri"/>
                                        <a:cs typeface="Times New Roman"/>
                                      </a:rPr>
                                    </m:ctrlPr>
                                  </m:sPrePr>
                                  <m:sub>
                                    <m:r>
                                      <a:rPr lang="en-US" sz="1800" i="1">
                                        <a:effectLst/>
                                        <a:latin typeface="Cambria Math"/>
                                        <a:ea typeface="Calibri"/>
                                        <a:cs typeface="Times New Roman"/>
                                      </a:rPr>
                                      <m:t>0</m:t>
                                    </m:r>
                                  </m:sub>
                                  <m:sup>
                                    <m:r>
                                      <a:rPr lang="en-US" sz="1800" i="1">
                                        <a:effectLst/>
                                        <a:latin typeface="Cambria Math"/>
                                        <a:ea typeface="Calibri"/>
                                        <a:cs typeface="Times New Roman"/>
                                      </a:rPr>
                                      <m:t>0</m:t>
                                    </m:r>
                                  </m:sup>
                                  <m:e>
                                    <m:r>
                                      <a:rPr lang="en-US" sz="1800" i="1">
                                        <a:effectLst/>
                                        <a:latin typeface="Cambria Math"/>
                                        <a:ea typeface="Calibri"/>
                                        <a:cs typeface="Times New Roman"/>
                                      </a:rPr>
                                      <m:t>𝛾</m:t>
                                    </m:r>
                                  </m:e>
                                </m:sPre>
                              </m:oMath>
                            </m:oMathPara>
                          </a14:m>
                          <a:endParaRPr lang="en-US" sz="1800" dirty="0">
                            <a:effectLst/>
                            <a:latin typeface="Calibri"/>
                            <a:ea typeface="Calibri"/>
                            <a:cs typeface="Times New Roman"/>
                          </a:endParaRPr>
                        </a:p>
                        <a:p>
                          <a:endParaRPr lang="en-US" dirty="0"/>
                        </a:p>
                      </a:txBody>
                      <a:tcPr anchor="ctr"/>
                    </a:tc>
                    <a:tc>
                      <a:txBody>
                        <a:bodyPr/>
                        <a:lstStyle/>
                        <a:p>
                          <a:r>
                            <a:rPr lang="en-US" dirty="0" smtClean="0"/>
                            <a:t>wave of energy</a:t>
                          </a:r>
                          <a:endParaRPr lang="en-US" dirty="0"/>
                        </a:p>
                      </a:txBody>
                      <a:tcPr anchor="ctr"/>
                    </a:tc>
                    <a:tc>
                      <a:txBody>
                        <a:bodyPr/>
                        <a:lstStyle/>
                        <a:p>
                          <a:r>
                            <a:rPr lang="en-US" dirty="0" smtClean="0"/>
                            <a:t>no charge</a:t>
                          </a:r>
                          <a:endParaRPr lang="en-US" dirty="0"/>
                        </a:p>
                      </a:txBody>
                      <a:tcPr anchor="ctr"/>
                    </a:tc>
                    <a:tc>
                      <a:txBody>
                        <a:bodyPr/>
                        <a:lstStyle/>
                        <a:p>
                          <a:r>
                            <a:rPr lang="en-US" dirty="0" smtClean="0"/>
                            <a:t>high</a:t>
                          </a:r>
                          <a:endParaRPr lang="en-US" dirty="0"/>
                        </a:p>
                      </a:txBody>
                      <a:tcPr anchor="ctr"/>
                    </a:tc>
                    <a:tc>
                      <a:txBody>
                        <a:bodyPr/>
                        <a:lstStyle/>
                        <a:p>
                          <a:r>
                            <a:rPr lang="en-US" dirty="0" smtClean="0"/>
                            <a:t>Thick lead or concrete</a:t>
                          </a:r>
                          <a:endParaRPr lang="en-US" dirty="0"/>
                        </a:p>
                      </a:txBody>
                      <a:tcPr anchor="ctr"/>
                    </a:tc>
                  </a:tr>
                </a:tbl>
              </a:graphicData>
            </a:graphic>
          </p:graphicFrame>
        </mc:Choice>
        <mc:Fallback>
          <p:graphicFrame>
            <p:nvGraphicFramePr>
              <p:cNvPr id="4" name="Content Placeholder 3"/>
              <p:cNvGraphicFramePr>
                <a:graphicFrameLocks noGrp="1"/>
              </p:cNvGraphicFramePr>
              <p:nvPr>
                <p:ph idx="1"/>
                <p:extLst>
                  <p:ext uri="{D42A27DB-BD31-4B8C-83A1-F6EECF244321}">
                    <p14:modId xmlns:p14="http://schemas.microsoft.com/office/powerpoint/2010/main" val="1448618606"/>
                  </p:ext>
                </p:extLst>
              </p:nvPr>
            </p:nvGraphicFramePr>
            <p:xfrm>
              <a:off x="228600" y="1752600"/>
              <a:ext cx="8686799" cy="3810000"/>
            </p:xfrm>
            <a:graphic>
              <a:graphicData uri="http://schemas.openxmlformats.org/drawingml/2006/table">
                <a:tbl>
                  <a:tblPr firstRow="1" bandRow="1">
                    <a:tableStyleId>{5C22544A-7EE6-4342-B048-85BDC9FD1C3A}</a:tableStyleId>
                  </a:tblPr>
                  <a:tblGrid>
                    <a:gridCol w="1447800"/>
                    <a:gridCol w="457200"/>
                    <a:gridCol w="762000"/>
                    <a:gridCol w="2057400"/>
                    <a:gridCol w="1295400"/>
                    <a:gridCol w="1143000"/>
                    <a:gridCol w="1523999"/>
                  </a:tblGrid>
                  <a:tr h="988124">
                    <a:tc>
                      <a:txBody>
                        <a:bodyPr/>
                        <a:lstStyle/>
                        <a:p>
                          <a:r>
                            <a:rPr lang="en-US" dirty="0" smtClean="0"/>
                            <a:t>Radiation</a:t>
                          </a:r>
                          <a:endParaRPr lang="en-US" dirty="0"/>
                        </a:p>
                      </a:txBody>
                      <a:tcPr/>
                    </a:tc>
                    <a:tc gridSpan="2">
                      <a:txBody>
                        <a:bodyPr/>
                        <a:lstStyle/>
                        <a:p>
                          <a:r>
                            <a:rPr lang="en-US" dirty="0" smtClean="0"/>
                            <a:t>Symbol</a:t>
                          </a:r>
                          <a:endParaRPr lang="en-US" dirty="0"/>
                        </a:p>
                      </a:txBody>
                      <a:tcPr/>
                    </a:tc>
                    <a:tc h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Particles/Waves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Electric Charge</a:t>
                          </a:r>
                        </a:p>
                        <a:p>
                          <a:endParaRPr lang="en-US" dirty="0"/>
                        </a:p>
                      </a:txBody>
                      <a:tcPr/>
                    </a:tc>
                    <a:tc>
                      <a:txBody>
                        <a:bodyPr/>
                        <a:lstStyle/>
                        <a:p>
                          <a:r>
                            <a:rPr lang="en-US" dirty="0" smtClean="0"/>
                            <a:t>Energy</a:t>
                          </a:r>
                          <a:endParaRPr lang="en-US" dirty="0"/>
                        </a:p>
                      </a:txBody>
                      <a:tcPr/>
                    </a:tc>
                    <a:tc>
                      <a:txBody>
                        <a:bodyPr/>
                        <a:lstStyle/>
                        <a:p>
                          <a:r>
                            <a:rPr lang="en-US" dirty="0" smtClean="0"/>
                            <a:t>Energy stopped by</a:t>
                          </a:r>
                          <a:endParaRPr lang="en-US" dirty="0"/>
                        </a:p>
                      </a:txBody>
                      <a:tcPr/>
                    </a:tc>
                  </a:tr>
                  <a:tr h="988124">
                    <a:tc>
                      <a:txBody>
                        <a:bodyPr/>
                        <a:lstStyle/>
                        <a:p>
                          <a:r>
                            <a:rPr lang="en-US" dirty="0" smtClean="0"/>
                            <a:t>Alpha</a:t>
                          </a:r>
                          <a:r>
                            <a:rPr lang="en-US" baseline="0" dirty="0" smtClean="0"/>
                            <a:t> particle</a:t>
                          </a:r>
                          <a:endParaRPr lang="en-US" dirty="0"/>
                        </a:p>
                      </a:txBody>
                      <a:tcPr anchor="ctr"/>
                    </a:tc>
                    <a:tc>
                      <a:txBody>
                        <a:bodyPr/>
                        <a:lstStyle/>
                        <a:p>
                          <a:r>
                            <a:rPr lang="el-GR" dirty="0" smtClean="0"/>
                            <a:t>Α</a:t>
                          </a:r>
                          <a:endParaRPr lang="en-US" dirty="0"/>
                        </a:p>
                      </a:txBody>
                      <a:tcPr anchor="ctr"/>
                    </a:tc>
                    <a:tc>
                      <a:txBody>
                        <a:bodyPr/>
                        <a:lstStyle/>
                        <a:p>
                          <a:endParaRPr lang="en-US"/>
                        </a:p>
                      </a:txBody>
                      <a:tcPr anchor="ctr">
                        <a:blipFill rotWithShape="1">
                          <a:blip r:embed="rId2"/>
                          <a:stretch>
                            <a:fillRect l="-250400" t="-103086" r="-790400" b="-185802"/>
                          </a:stretch>
                        </a:blipFill>
                      </a:tcPr>
                    </a:tc>
                    <a:tc>
                      <a:txBody>
                        <a:bodyPr/>
                        <a:lstStyle/>
                        <a:p>
                          <a:r>
                            <a:rPr lang="en-US" dirty="0" smtClean="0"/>
                            <a:t>2 protons, 2 neutrons</a:t>
                          </a:r>
                          <a:endParaRPr lang="en-US" dirty="0"/>
                        </a:p>
                      </a:txBody>
                      <a:tcPr anchor="ctr"/>
                    </a:tc>
                    <a:tc>
                      <a:txBody>
                        <a:bodyPr/>
                        <a:lstStyle/>
                        <a:p>
                          <a:r>
                            <a:rPr lang="en-US" dirty="0" smtClean="0"/>
                            <a:t>positive</a:t>
                          </a:r>
                          <a:endParaRPr lang="en-US" dirty="0"/>
                        </a:p>
                      </a:txBody>
                      <a:tcPr anchor="ctr"/>
                    </a:tc>
                    <a:tc>
                      <a:txBody>
                        <a:bodyPr/>
                        <a:lstStyle/>
                        <a:p>
                          <a:r>
                            <a:rPr lang="en-US" dirty="0" smtClean="0"/>
                            <a:t>Low</a:t>
                          </a:r>
                          <a:endParaRPr lang="en-US" dirty="0"/>
                        </a:p>
                      </a:txBody>
                      <a:tcPr anchor="ctr"/>
                    </a:tc>
                    <a:tc>
                      <a:txBody>
                        <a:bodyPr/>
                        <a:lstStyle/>
                        <a:p>
                          <a:r>
                            <a:rPr lang="en-US" dirty="0" smtClean="0"/>
                            <a:t>A piece of paper</a:t>
                          </a:r>
                          <a:endParaRPr lang="en-US" dirty="0"/>
                        </a:p>
                      </a:txBody>
                      <a:tcPr anchor="ctr"/>
                    </a:tc>
                  </a:tr>
                  <a:tr h="905780">
                    <a:tc>
                      <a:txBody>
                        <a:bodyPr/>
                        <a:lstStyle/>
                        <a:p>
                          <a:r>
                            <a:rPr lang="en-US" dirty="0" smtClean="0"/>
                            <a:t>Beta particle</a:t>
                          </a:r>
                          <a:endParaRPr lang="en-US" dirty="0"/>
                        </a:p>
                      </a:txBody>
                      <a:tcPr anchor="ctr"/>
                    </a:tc>
                    <a:tc>
                      <a:txBody>
                        <a:bodyPr/>
                        <a:lstStyle/>
                        <a:p>
                          <a:r>
                            <a:rPr lang="el-GR" dirty="0" smtClean="0"/>
                            <a:t>β</a:t>
                          </a:r>
                          <a:endParaRPr lang="en-US" dirty="0"/>
                        </a:p>
                      </a:txBody>
                      <a:tcPr anchor="ctr"/>
                    </a:tc>
                    <a:tc>
                      <a:txBody>
                        <a:bodyPr/>
                        <a:lstStyle/>
                        <a:p>
                          <a:endParaRPr lang="en-US"/>
                        </a:p>
                      </a:txBody>
                      <a:tcPr anchor="ctr">
                        <a:blipFill rotWithShape="1">
                          <a:blip r:embed="rId2"/>
                          <a:stretch>
                            <a:fillRect l="-250400" t="-220805" r="-790400" b="-102013"/>
                          </a:stretch>
                        </a:blipFill>
                      </a:tcPr>
                    </a:tc>
                    <a:tc>
                      <a:txBody>
                        <a:bodyPr/>
                        <a:lstStyle/>
                        <a:p>
                          <a:r>
                            <a:rPr lang="en-US" dirty="0" smtClean="0"/>
                            <a:t>1 electron</a:t>
                          </a:r>
                          <a:endParaRPr lang="en-US" dirty="0"/>
                        </a:p>
                      </a:txBody>
                      <a:tcPr anchor="ctr"/>
                    </a:tc>
                    <a:tc>
                      <a:txBody>
                        <a:bodyPr/>
                        <a:lstStyle/>
                        <a:p>
                          <a:r>
                            <a:rPr lang="en-US" dirty="0" smtClean="0"/>
                            <a:t>negative</a:t>
                          </a:r>
                          <a:endParaRPr lang="en-US" dirty="0"/>
                        </a:p>
                      </a:txBody>
                      <a:tcPr anchor="ctr"/>
                    </a:tc>
                    <a:tc>
                      <a:txBody>
                        <a:bodyPr/>
                        <a:lstStyle/>
                        <a:p>
                          <a:r>
                            <a:rPr lang="en-US" dirty="0" smtClean="0"/>
                            <a:t>Medium</a:t>
                          </a:r>
                          <a:endParaRPr lang="en-US" dirty="0"/>
                        </a:p>
                      </a:txBody>
                      <a:tcPr anchor="ctr"/>
                    </a:tc>
                    <a:tc>
                      <a:txBody>
                        <a:bodyPr/>
                        <a:lstStyle/>
                        <a:p>
                          <a:r>
                            <a:rPr lang="en-US" dirty="0" smtClean="0"/>
                            <a:t>Lead 1 cm thick</a:t>
                          </a:r>
                          <a:endParaRPr lang="en-US" dirty="0"/>
                        </a:p>
                      </a:txBody>
                      <a:tcPr anchor="ctr"/>
                    </a:tc>
                  </a:tr>
                  <a:tr h="927972">
                    <a:tc>
                      <a:txBody>
                        <a:bodyPr/>
                        <a:lstStyle/>
                        <a:p>
                          <a:r>
                            <a:rPr lang="en-US" dirty="0" smtClean="0"/>
                            <a:t>Gamma radiation</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γ</a:t>
                          </a:r>
                          <a:endParaRPr lang="en-US" dirty="0" smtClean="0"/>
                        </a:p>
                        <a:p>
                          <a:endParaRPr lang="en-US" dirty="0"/>
                        </a:p>
                      </a:txBody>
                      <a:tcPr anchor="ctr"/>
                    </a:tc>
                    <a:tc>
                      <a:txBody>
                        <a:bodyPr/>
                        <a:lstStyle/>
                        <a:p>
                          <a:endParaRPr lang="en-US"/>
                        </a:p>
                      </a:txBody>
                      <a:tcPr anchor="ctr">
                        <a:blipFill rotWithShape="1">
                          <a:blip r:embed="rId2"/>
                          <a:stretch>
                            <a:fillRect l="-250400" t="-314474" r="-790400"/>
                          </a:stretch>
                        </a:blipFill>
                      </a:tcPr>
                    </a:tc>
                    <a:tc>
                      <a:txBody>
                        <a:bodyPr/>
                        <a:lstStyle/>
                        <a:p>
                          <a:r>
                            <a:rPr lang="en-US" dirty="0" smtClean="0"/>
                            <a:t>wave of energy</a:t>
                          </a:r>
                          <a:endParaRPr lang="en-US" dirty="0"/>
                        </a:p>
                      </a:txBody>
                      <a:tcPr anchor="ctr"/>
                    </a:tc>
                    <a:tc>
                      <a:txBody>
                        <a:bodyPr/>
                        <a:lstStyle/>
                        <a:p>
                          <a:r>
                            <a:rPr lang="en-US" dirty="0" smtClean="0"/>
                            <a:t>no charge</a:t>
                          </a:r>
                          <a:endParaRPr lang="en-US" dirty="0"/>
                        </a:p>
                      </a:txBody>
                      <a:tcPr anchor="ctr"/>
                    </a:tc>
                    <a:tc>
                      <a:txBody>
                        <a:bodyPr/>
                        <a:lstStyle/>
                        <a:p>
                          <a:r>
                            <a:rPr lang="en-US" dirty="0" smtClean="0"/>
                            <a:t>high</a:t>
                          </a:r>
                          <a:endParaRPr lang="en-US" dirty="0"/>
                        </a:p>
                      </a:txBody>
                      <a:tcPr anchor="ctr"/>
                    </a:tc>
                    <a:tc>
                      <a:txBody>
                        <a:bodyPr/>
                        <a:lstStyle/>
                        <a:p>
                          <a:r>
                            <a:rPr lang="en-US" dirty="0" smtClean="0"/>
                            <a:t>Thick lead or concrete</a:t>
                          </a:r>
                          <a:endParaRPr lang="en-US" dirty="0"/>
                        </a:p>
                      </a:txBody>
                      <a:tcPr anchor="ctr"/>
                    </a:tc>
                  </a:tr>
                </a:tbl>
              </a:graphicData>
            </a:graphic>
          </p:graphicFrame>
        </mc:Fallback>
      </mc:AlternateContent>
    </p:spTree>
    <p:extLst>
      <p:ext uri="{BB962C8B-B14F-4D97-AF65-F5344CB8AC3E}">
        <p14:creationId xmlns:p14="http://schemas.microsoft.com/office/powerpoint/2010/main" val="2747882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Radioactive Decay</a:t>
            </a:r>
            <a:endParaRPr lang="en-US" dirty="0"/>
          </a:p>
        </p:txBody>
      </p:sp>
      <p:sp>
        <p:nvSpPr>
          <p:cNvPr id="3" name="Content Placeholder 2"/>
          <p:cNvSpPr>
            <a:spLocks noGrp="1"/>
          </p:cNvSpPr>
          <p:nvPr>
            <p:ph idx="1"/>
          </p:nvPr>
        </p:nvSpPr>
        <p:spPr>
          <a:xfrm>
            <a:off x="457200" y="1752600"/>
            <a:ext cx="8229600" cy="4876800"/>
          </a:xfrm>
        </p:spPr>
        <p:txBody>
          <a:bodyPr>
            <a:normAutofit/>
          </a:bodyPr>
          <a:lstStyle/>
          <a:p>
            <a:r>
              <a:rPr lang="en-US" dirty="0" smtClean="0"/>
              <a:t>Decay happens in a particular order, over a particular period of time.</a:t>
            </a:r>
          </a:p>
          <a:p>
            <a:endParaRPr lang="en-US" dirty="0"/>
          </a:p>
          <a:p>
            <a:r>
              <a:rPr lang="en-US" dirty="0" smtClean="0"/>
              <a:t>The amount of time it takes for ½ of the atoms of a radioactive sample to decay is called the </a:t>
            </a:r>
            <a:r>
              <a:rPr lang="en-US" b="1" dirty="0" smtClean="0"/>
              <a:t>half-life</a:t>
            </a:r>
            <a:r>
              <a:rPr lang="en-US" dirty="0" smtClean="0"/>
              <a:t> of the isotope.</a:t>
            </a:r>
          </a:p>
          <a:p>
            <a:endParaRPr lang="en-US" dirty="0" smtClean="0"/>
          </a:p>
          <a:p>
            <a:r>
              <a:rPr lang="en-US" dirty="0" smtClean="0"/>
              <a:t>Ex) Radium-226 has a half-life of 1,602 years.  If a 10g sample of </a:t>
            </a:r>
            <a:r>
              <a:rPr lang="en-US" baseline="30000" dirty="0" smtClean="0"/>
              <a:t>226</a:t>
            </a:r>
            <a:r>
              <a:rPr lang="en-US" dirty="0" smtClean="0"/>
              <a:t>Ra is placed in a weighing dish and left in a locked vault, how much will be in the weighing dish after 1,602 years?</a:t>
            </a:r>
          </a:p>
          <a:p>
            <a:pPr marL="114300" indent="0" algn="ctr">
              <a:buNone/>
            </a:pPr>
            <a:r>
              <a:rPr lang="en-US" dirty="0" smtClean="0"/>
              <a:t>5 g </a:t>
            </a:r>
            <a:r>
              <a:rPr lang="en-US" baseline="30000" dirty="0"/>
              <a:t>226</a:t>
            </a:r>
            <a:r>
              <a:rPr lang="en-US" dirty="0"/>
              <a:t>Ra</a:t>
            </a:r>
          </a:p>
        </p:txBody>
      </p:sp>
    </p:spTree>
    <p:extLst>
      <p:ext uri="{BB962C8B-B14F-4D97-AF65-F5344CB8AC3E}">
        <p14:creationId xmlns:p14="http://schemas.microsoft.com/office/powerpoint/2010/main" val="405601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Fission Reactions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Splits </a:t>
                </a:r>
                <a:r>
                  <a:rPr lang="en-US" dirty="0" smtClean="0"/>
                  <a:t>atoms</a:t>
                </a:r>
              </a:p>
              <a:p>
                <a:endParaRPr lang="en-US" dirty="0" smtClean="0"/>
              </a:p>
              <a:p>
                <a:r>
                  <a:rPr lang="en-US" dirty="0" smtClean="0"/>
                  <a:t>During a fission reaction a large isotope is bombarded with a second smaller one (commonly a neutron</a:t>
                </a:r>
                <a:r>
                  <a:rPr lang="en-US" dirty="0" smtClean="0"/>
                  <a:t>).</a:t>
                </a:r>
              </a:p>
              <a:p>
                <a:endParaRPr lang="en-US" dirty="0" smtClean="0"/>
              </a:p>
              <a:p>
                <a:r>
                  <a:rPr lang="en-US" dirty="0" smtClean="0"/>
                  <a:t>This causes the larger isotope to break apart into two or more elements</a:t>
                </a:r>
                <a:r>
                  <a:rPr lang="en-US" dirty="0" smtClean="0"/>
                  <a:t>.</a:t>
                </a:r>
              </a:p>
              <a:p>
                <a:endParaRPr lang="en-US" dirty="0" smtClean="0"/>
              </a:p>
              <a:p>
                <a:pPr marL="0" marR="0">
                  <a:lnSpc>
                    <a:spcPct val="115000"/>
                  </a:lnSpc>
                  <a:spcBef>
                    <a:spcPts val="0"/>
                  </a:spcBef>
                  <a:spcAft>
                    <a:spcPts val="1000"/>
                  </a:spcAft>
                </a:pPr>
                <a:r>
                  <a:rPr lang="en-US" dirty="0" smtClean="0"/>
                  <a:t>Ex) 		</a:t>
                </a:r>
                <a14:m>
                  <m:oMath xmlns:m="http://schemas.openxmlformats.org/officeDocument/2006/math">
                    <m:sPre>
                      <m:sPrePr>
                        <m:ctrlPr>
                          <a:rPr lang="en-US" i="1">
                            <a:latin typeface="Cambria Math"/>
                            <a:ea typeface="Calibri"/>
                            <a:cs typeface="Times New Roman"/>
                          </a:rPr>
                        </m:ctrlPr>
                      </m:sPrePr>
                      <m:sub>
                        <m:r>
                          <a:rPr lang="en-US" i="1">
                            <a:effectLst/>
                            <a:latin typeface="Cambria Math"/>
                            <a:ea typeface="Calibri"/>
                            <a:cs typeface="Times New Roman"/>
                          </a:rPr>
                          <m:t>92</m:t>
                        </m:r>
                      </m:sub>
                      <m:sup>
                        <m:r>
                          <a:rPr lang="en-US" i="1">
                            <a:effectLst/>
                            <a:latin typeface="Cambria Math"/>
                            <a:ea typeface="Calibri"/>
                            <a:cs typeface="Times New Roman"/>
                          </a:rPr>
                          <m:t>235</m:t>
                        </m:r>
                      </m:sup>
                      <m:e>
                        <m:r>
                          <a:rPr lang="en-US" i="1">
                            <a:effectLst/>
                            <a:latin typeface="Cambria Math"/>
                            <a:ea typeface="Calibri"/>
                            <a:cs typeface="Times New Roman"/>
                          </a:rPr>
                          <m:t>𝑈</m:t>
                        </m:r>
                        <m:r>
                          <a:rPr lang="en-US" i="1">
                            <a:effectLst/>
                            <a:latin typeface="Cambria Math"/>
                            <a:ea typeface="Calibri"/>
                            <a:cs typeface="Times New Roman"/>
                          </a:rPr>
                          <m:t>→  </m:t>
                        </m:r>
                        <m:sPre>
                          <m:sPrePr>
                            <m:ctrlPr>
                              <a:rPr lang="en-US" i="1">
                                <a:effectLst/>
                                <a:latin typeface="Cambria Math"/>
                                <a:ea typeface="Calibri"/>
                                <a:cs typeface="Times New Roman"/>
                              </a:rPr>
                            </m:ctrlPr>
                          </m:sPrePr>
                          <m:sub>
                            <m:r>
                              <a:rPr lang="en-US" i="1">
                                <a:effectLst/>
                                <a:latin typeface="Cambria Math"/>
                                <a:ea typeface="Calibri"/>
                                <a:cs typeface="Times New Roman"/>
                              </a:rPr>
                              <m:t>36</m:t>
                            </m:r>
                          </m:sub>
                          <m:sup>
                            <m:r>
                              <a:rPr lang="en-US" i="1">
                                <a:effectLst/>
                                <a:latin typeface="Cambria Math"/>
                                <a:ea typeface="Calibri"/>
                                <a:cs typeface="Times New Roman"/>
                              </a:rPr>
                              <m:t>94</m:t>
                            </m:r>
                          </m:sup>
                          <m:e>
                            <m:r>
                              <a:rPr lang="en-US" i="1">
                                <a:effectLst/>
                                <a:latin typeface="Cambria Math"/>
                                <a:ea typeface="Calibri"/>
                                <a:cs typeface="Times New Roman"/>
                              </a:rPr>
                              <m:t>𝐾𝑟</m:t>
                            </m:r>
                            <m:r>
                              <a:rPr lang="en-US" i="1">
                                <a:effectLst/>
                                <a:latin typeface="Cambria Math"/>
                                <a:ea typeface="Calibri"/>
                                <a:cs typeface="Times New Roman"/>
                              </a:rPr>
                              <m:t> +  </m:t>
                            </m:r>
                            <m:sPre>
                              <m:sPrePr>
                                <m:ctrlPr>
                                  <a:rPr lang="en-US" i="1">
                                    <a:effectLst/>
                                    <a:latin typeface="Cambria Math"/>
                                    <a:ea typeface="Calibri"/>
                                    <a:cs typeface="Times New Roman"/>
                                  </a:rPr>
                                </m:ctrlPr>
                              </m:sPrePr>
                              <m:sub>
                                <m:r>
                                  <a:rPr lang="en-US" i="1">
                                    <a:effectLst/>
                                    <a:latin typeface="Cambria Math"/>
                                    <a:ea typeface="Calibri"/>
                                    <a:cs typeface="Times New Roman"/>
                                  </a:rPr>
                                  <m:t>56</m:t>
                                </m:r>
                              </m:sub>
                              <m:sup>
                                <m:r>
                                  <a:rPr lang="en-US" i="1">
                                    <a:effectLst/>
                                    <a:latin typeface="Cambria Math"/>
                                    <a:ea typeface="Calibri"/>
                                    <a:cs typeface="Times New Roman"/>
                                  </a:rPr>
                                  <m:t>139</m:t>
                                </m:r>
                              </m:sup>
                              <m:e>
                                <m:r>
                                  <a:rPr lang="en-US" i="1">
                                    <a:effectLst/>
                                    <a:latin typeface="Cambria Math"/>
                                    <a:ea typeface="Calibri"/>
                                    <a:cs typeface="Times New Roman"/>
                                  </a:rPr>
                                  <m:t>𝐵𝑎</m:t>
                                </m:r>
                                <m:r>
                                  <a:rPr lang="en-US" i="1">
                                    <a:effectLst/>
                                    <a:latin typeface="Cambria Math"/>
                                    <a:ea typeface="Calibri"/>
                                    <a:cs typeface="Times New Roman"/>
                                  </a:rPr>
                                  <m:t> +  2</m:t>
                                </m:r>
                                <m:sPre>
                                  <m:sPrePr>
                                    <m:ctrlPr>
                                      <a:rPr lang="en-US" i="1">
                                        <a:effectLst/>
                                        <a:latin typeface="Cambria Math"/>
                                        <a:ea typeface="Calibri"/>
                                        <a:cs typeface="Times New Roman"/>
                                      </a:rPr>
                                    </m:ctrlPr>
                                  </m:sPrePr>
                                  <m:sub>
                                    <m:r>
                                      <a:rPr lang="en-US" i="1">
                                        <a:effectLst/>
                                        <a:latin typeface="Cambria Math"/>
                                        <a:ea typeface="Calibri"/>
                                        <a:cs typeface="Times New Roman"/>
                                      </a:rPr>
                                      <m:t>0</m:t>
                                    </m:r>
                                  </m:sub>
                                  <m:sup>
                                    <m:r>
                                      <a:rPr lang="en-US" i="1">
                                        <a:effectLst/>
                                        <a:latin typeface="Cambria Math"/>
                                        <a:ea typeface="Calibri"/>
                                        <a:cs typeface="Times New Roman"/>
                                      </a:rPr>
                                      <m:t>1</m:t>
                                    </m:r>
                                  </m:sup>
                                  <m:e>
                                    <m:r>
                                      <a:rPr lang="en-US" i="1">
                                        <a:effectLst/>
                                        <a:latin typeface="Cambria Math"/>
                                        <a:ea typeface="Calibri"/>
                                        <a:cs typeface="Times New Roman"/>
                                      </a:rPr>
                                      <m:t>𝑛</m:t>
                                    </m:r>
                                  </m:e>
                                </m:sPre>
                              </m:e>
                            </m:sPre>
                          </m:e>
                        </m:sPre>
                      </m:e>
                    </m:sPre>
                  </m:oMath>
                </a14:m>
                <a:endParaRPr lang="en-US" sz="1400" dirty="0">
                  <a:effectLst/>
                  <a:latin typeface="Calibri"/>
                  <a:ea typeface="Calibri"/>
                  <a:cs typeface="Times New Roman"/>
                </a:endParaRP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1116" r="-148"/>
                </a:stretch>
              </a:blipFill>
            </p:spPr>
            <p:txBody>
              <a:bodyPr/>
              <a:lstStyle/>
              <a:p>
                <a:r>
                  <a:rPr lang="en-US">
                    <a:noFill/>
                  </a:rPr>
                  <a:t> </a:t>
                </a:r>
              </a:p>
            </p:txBody>
          </p:sp>
        </mc:Fallback>
      </mc:AlternateContent>
    </p:spTree>
    <p:extLst>
      <p:ext uri="{BB962C8B-B14F-4D97-AF65-F5344CB8AC3E}">
        <p14:creationId xmlns:p14="http://schemas.microsoft.com/office/powerpoint/2010/main" val="125452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Fission Reactions</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dirty="0" smtClean="0"/>
              <a:t>These reactions release a LOT of energy.</a:t>
            </a:r>
          </a:p>
          <a:p>
            <a:r>
              <a:rPr lang="en-US" dirty="0" smtClean="0"/>
              <a:t>Where does the energy come from?</a:t>
            </a:r>
          </a:p>
          <a:p>
            <a:pPr lvl="1"/>
            <a:r>
              <a:rPr lang="en-US" dirty="0" smtClean="0"/>
              <a:t>When you make VERY accurate measurement of the masses of all the atoms and subatomic particles you start with and all the atoms and subatomic particles you end up with, and then compare the two, you find there’s some “missing” mass. </a:t>
            </a:r>
            <a:endParaRPr lang="en-US" dirty="0" smtClean="0"/>
          </a:p>
          <a:p>
            <a:pPr lvl="1"/>
            <a:endParaRPr lang="en-US" dirty="0" smtClean="0"/>
          </a:p>
          <a:p>
            <a:pPr lvl="1"/>
            <a:r>
              <a:rPr lang="en-US" dirty="0" smtClean="0"/>
              <a:t>Matter disappears during the nuclear reaction</a:t>
            </a:r>
            <a:r>
              <a:rPr lang="en-US" dirty="0" smtClean="0"/>
              <a:t>.</a:t>
            </a:r>
          </a:p>
          <a:p>
            <a:pPr lvl="1"/>
            <a:endParaRPr lang="en-US" dirty="0" smtClean="0"/>
          </a:p>
          <a:p>
            <a:pPr lvl="1"/>
            <a:r>
              <a:rPr lang="en-US" dirty="0" smtClean="0"/>
              <a:t>This loss of matter is called the mass defect</a:t>
            </a:r>
            <a:r>
              <a:rPr lang="en-US" dirty="0" smtClean="0"/>
              <a:t>.</a:t>
            </a:r>
          </a:p>
          <a:p>
            <a:pPr lvl="1"/>
            <a:endParaRPr lang="en-US" dirty="0" smtClean="0"/>
          </a:p>
          <a:p>
            <a:pPr lvl="1"/>
            <a:r>
              <a:rPr lang="en-US" dirty="0" smtClean="0"/>
              <a:t>The missing matter is converted to energy.</a:t>
            </a:r>
            <a:endParaRPr lang="en-US" dirty="0"/>
          </a:p>
        </p:txBody>
      </p:sp>
    </p:spTree>
    <p:extLst>
      <p:ext uri="{BB962C8B-B14F-4D97-AF65-F5344CB8AC3E}">
        <p14:creationId xmlns:p14="http://schemas.microsoft.com/office/powerpoint/2010/main" val="107609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FIssion</a:t>
            </a:r>
            <a:r>
              <a:rPr lang="en-US" dirty="0" smtClean="0"/>
              <a:t> Reactions</a:t>
            </a:r>
            <a:endParaRPr lang="en-US" dirty="0"/>
          </a:p>
        </p:txBody>
      </p:sp>
      <p:sp>
        <p:nvSpPr>
          <p:cNvPr id="3" name="Content Placeholder 2"/>
          <p:cNvSpPr>
            <a:spLocks noGrp="1"/>
          </p:cNvSpPr>
          <p:nvPr>
            <p:ph idx="1"/>
          </p:nvPr>
        </p:nvSpPr>
        <p:spPr>
          <a:xfrm>
            <a:off x="228600" y="1752600"/>
            <a:ext cx="8686800" cy="4953000"/>
          </a:xfrm>
        </p:spPr>
        <p:txBody>
          <a:bodyPr>
            <a:normAutofit/>
          </a:bodyPr>
          <a:lstStyle/>
          <a:p>
            <a:r>
              <a:rPr lang="en-US" dirty="0" smtClean="0"/>
              <a:t>You can calculate the amount of energy produce during a nuclear reaction using the equation</a:t>
            </a:r>
          </a:p>
          <a:p>
            <a:pPr marL="114300" indent="0" algn="ctr">
              <a:buNone/>
            </a:pPr>
            <a:r>
              <a:rPr lang="en-US" dirty="0" smtClean="0"/>
              <a:t>E=mc</a:t>
            </a:r>
            <a:r>
              <a:rPr lang="en-US" baseline="30000" dirty="0" smtClean="0"/>
              <a:t>2</a:t>
            </a:r>
          </a:p>
          <a:p>
            <a:pPr marL="114300" indent="0" algn="ctr">
              <a:buNone/>
            </a:pPr>
            <a:endParaRPr lang="en-US" baseline="30000" dirty="0" smtClean="0"/>
          </a:p>
          <a:p>
            <a:pPr marL="114300" indent="0" algn="ctr">
              <a:buNone/>
            </a:pPr>
            <a:r>
              <a:rPr lang="en-US" dirty="0" smtClean="0"/>
              <a:t>E is the amount of energy produced</a:t>
            </a:r>
          </a:p>
          <a:p>
            <a:pPr marL="114300" indent="0" algn="ctr">
              <a:buNone/>
            </a:pPr>
            <a:r>
              <a:rPr lang="en-US" dirty="0" smtClean="0"/>
              <a:t>m is the “missing” mass</a:t>
            </a:r>
          </a:p>
          <a:p>
            <a:pPr marL="114300" indent="0" algn="ctr">
              <a:buNone/>
            </a:pPr>
            <a:r>
              <a:rPr lang="en-US" dirty="0" smtClean="0"/>
              <a:t>c is the speed of light</a:t>
            </a:r>
          </a:p>
          <a:p>
            <a:endParaRPr lang="en-US" dirty="0"/>
          </a:p>
          <a:p>
            <a:r>
              <a:rPr lang="en-US" dirty="0" smtClean="0"/>
              <a:t>The speed of light is squared, making that part of the equation a very large number that, even when multiplied by a small amount of mass, yields a LARGE amount of energy.</a:t>
            </a:r>
            <a:endParaRPr lang="en-US" dirty="0"/>
          </a:p>
        </p:txBody>
      </p:sp>
    </p:spTree>
    <p:extLst>
      <p:ext uri="{BB962C8B-B14F-4D97-AF65-F5344CB8AC3E}">
        <p14:creationId xmlns:p14="http://schemas.microsoft.com/office/powerpoint/2010/main" val="84765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FIssion</a:t>
            </a:r>
            <a:r>
              <a:rPr lang="en-US" dirty="0" smtClean="0"/>
              <a:t> Reactions</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dirty="0" smtClean="0"/>
              <a:t>The atomic bombs dropped on Hiroshima, Japan on August 6, 1945 and on Nagasaki, Japan on August 9, 1945 were both fission </a:t>
            </a:r>
            <a:r>
              <a:rPr lang="en-US" dirty="0" smtClean="0"/>
              <a:t>reactions.</a:t>
            </a:r>
          </a:p>
          <a:p>
            <a:endParaRPr lang="en-US" dirty="0" smtClean="0"/>
          </a:p>
          <a:p>
            <a:pPr lvl="1"/>
            <a:r>
              <a:rPr lang="en-US" dirty="0" smtClean="0"/>
              <a:t>In </a:t>
            </a:r>
            <a:r>
              <a:rPr lang="en-US" dirty="0" smtClean="0"/>
              <a:t>an atomic bomb, two pieces of a fissionable isotope are kept apart until it’s time for the bomb to </a:t>
            </a:r>
            <a:r>
              <a:rPr lang="en-US" dirty="0" smtClean="0"/>
              <a:t>explode.</a:t>
            </a:r>
          </a:p>
          <a:p>
            <a:pPr lvl="1"/>
            <a:endParaRPr lang="en-US" dirty="0" smtClean="0"/>
          </a:p>
          <a:p>
            <a:pPr lvl="1"/>
            <a:r>
              <a:rPr lang="en-US" dirty="0" smtClean="0"/>
              <a:t>Conventional </a:t>
            </a:r>
            <a:r>
              <a:rPr lang="en-US" dirty="0" smtClean="0"/>
              <a:t>explosive force the two pieces together to cause a critical </a:t>
            </a:r>
            <a:r>
              <a:rPr lang="en-US" dirty="0" smtClean="0"/>
              <a:t>mass.</a:t>
            </a:r>
          </a:p>
          <a:p>
            <a:pPr lvl="1"/>
            <a:endParaRPr lang="en-US" dirty="0" smtClean="0"/>
          </a:p>
          <a:p>
            <a:pPr lvl="1"/>
            <a:r>
              <a:rPr lang="en-US" dirty="0" smtClean="0"/>
              <a:t>Once </a:t>
            </a:r>
            <a:r>
              <a:rPr lang="en-US" dirty="0" smtClean="0"/>
              <a:t>you have reached critical mass, the chain reaction is uncontrollable, releasing a tremendous amount of energy almost instantly.</a:t>
            </a:r>
            <a:endParaRPr lang="en-US" dirty="0"/>
          </a:p>
        </p:txBody>
      </p:sp>
    </p:spTree>
    <p:extLst>
      <p:ext uri="{BB962C8B-B14F-4D97-AF65-F5344CB8AC3E}">
        <p14:creationId xmlns:p14="http://schemas.microsoft.com/office/powerpoint/2010/main" val="209644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
            <a:ext cx="8763000" cy="1371600"/>
          </a:xfrm>
        </p:spPr>
        <p:txBody>
          <a:bodyPr>
            <a:normAutofit fontScale="90000"/>
          </a:bodyPr>
          <a:lstStyle/>
          <a:p>
            <a:r>
              <a:rPr lang="en-US" dirty="0" smtClean="0"/>
              <a:t>Difference between “Regular” Chemistry and Nuclear Chemistry</a:t>
            </a:r>
            <a:endParaRPr lang="en-US" dirty="0"/>
          </a:p>
        </p:txBody>
      </p:sp>
      <p:sp>
        <p:nvSpPr>
          <p:cNvPr id="5" name="Text Placeholder 4"/>
          <p:cNvSpPr>
            <a:spLocks noGrp="1"/>
          </p:cNvSpPr>
          <p:nvPr>
            <p:ph type="body" idx="1"/>
          </p:nvPr>
        </p:nvSpPr>
        <p:spPr/>
        <p:txBody>
          <a:bodyPr/>
          <a:lstStyle/>
          <a:p>
            <a:r>
              <a:rPr lang="en-US" dirty="0" smtClean="0"/>
              <a:t>Regular Chemistry</a:t>
            </a:r>
            <a:endParaRPr lang="en-US" dirty="0"/>
          </a:p>
        </p:txBody>
      </p:sp>
      <p:sp>
        <p:nvSpPr>
          <p:cNvPr id="6" name="Content Placeholder 5"/>
          <p:cNvSpPr>
            <a:spLocks noGrp="1"/>
          </p:cNvSpPr>
          <p:nvPr>
            <p:ph sz="half" idx="2"/>
          </p:nvPr>
        </p:nvSpPr>
        <p:spPr>
          <a:solidFill>
            <a:schemeClr val="accent1">
              <a:lumMod val="20000"/>
              <a:lumOff val="80000"/>
            </a:schemeClr>
          </a:solidFill>
        </p:spPr>
        <p:txBody>
          <a:bodyPr>
            <a:normAutofit fontScale="85000" lnSpcReduction="20000"/>
          </a:bodyPr>
          <a:lstStyle/>
          <a:p>
            <a:r>
              <a:rPr lang="en-US" dirty="0" smtClean="0"/>
              <a:t>Reactions involve changes in the outer electronic structures of atoms or molecules.</a:t>
            </a:r>
          </a:p>
          <a:p>
            <a:r>
              <a:rPr lang="en-US" dirty="0" smtClean="0"/>
              <a:t>Reactions are accompanied by absorption or release of a relatively small amount of energy.</a:t>
            </a:r>
          </a:p>
          <a:p>
            <a:r>
              <a:rPr lang="en-US" dirty="0" smtClean="0"/>
              <a:t>Rates of reaction are influenced by temperature, pressure, concentration, and catalysts.</a:t>
            </a:r>
          </a:p>
          <a:p>
            <a:endParaRPr lang="en-US" dirty="0"/>
          </a:p>
          <a:p>
            <a:pPr marL="0" indent="0">
              <a:buNone/>
            </a:pPr>
            <a:endParaRPr lang="en-US" dirty="0"/>
          </a:p>
        </p:txBody>
      </p:sp>
      <p:sp>
        <p:nvSpPr>
          <p:cNvPr id="7" name="Text Placeholder 6"/>
          <p:cNvSpPr>
            <a:spLocks noGrp="1"/>
          </p:cNvSpPr>
          <p:nvPr>
            <p:ph type="body" sz="quarter" idx="3"/>
          </p:nvPr>
        </p:nvSpPr>
        <p:spPr/>
        <p:txBody>
          <a:bodyPr/>
          <a:lstStyle/>
          <a:p>
            <a:r>
              <a:rPr lang="en-US" dirty="0" smtClean="0"/>
              <a:t>Nuclear Chemistry</a:t>
            </a:r>
            <a:endParaRPr lang="en-US" dirty="0"/>
          </a:p>
        </p:txBody>
      </p:sp>
      <p:sp>
        <p:nvSpPr>
          <p:cNvPr id="8" name="Content Placeholder 7"/>
          <p:cNvSpPr>
            <a:spLocks noGrp="1"/>
          </p:cNvSpPr>
          <p:nvPr>
            <p:ph sz="quarter" idx="4"/>
          </p:nvPr>
        </p:nvSpPr>
        <p:spPr>
          <a:solidFill>
            <a:schemeClr val="accent5">
              <a:lumMod val="20000"/>
              <a:lumOff val="80000"/>
            </a:schemeClr>
          </a:solidFill>
        </p:spPr>
        <p:txBody>
          <a:bodyPr>
            <a:normAutofit fontScale="92500" lnSpcReduction="20000"/>
          </a:bodyPr>
          <a:lstStyle/>
          <a:p>
            <a:r>
              <a:rPr lang="en-US" dirty="0" smtClean="0"/>
              <a:t>Reactions result from changes taking place within atomic nuclei.</a:t>
            </a:r>
          </a:p>
          <a:p>
            <a:r>
              <a:rPr lang="en-US" dirty="0" smtClean="0"/>
              <a:t>Reactions are accompanied by absorption or release of tremendous amounts of energy.</a:t>
            </a:r>
          </a:p>
          <a:p>
            <a:r>
              <a:rPr lang="en-US" dirty="0" smtClean="0"/>
              <a:t>Rates of reaction are typically not affected by temperature pressure and catalysts.</a:t>
            </a:r>
            <a:endParaRPr lang="en-US" dirty="0"/>
          </a:p>
        </p:txBody>
      </p:sp>
    </p:spTree>
    <p:extLst>
      <p:ext uri="{BB962C8B-B14F-4D97-AF65-F5344CB8AC3E}">
        <p14:creationId xmlns:p14="http://schemas.microsoft.com/office/powerpoint/2010/main" val="46932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Fusion Reactions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752600"/>
                <a:ext cx="8229600" cy="4800600"/>
              </a:xfrm>
            </p:spPr>
            <p:txBody>
              <a:bodyPr>
                <a:normAutofit/>
              </a:bodyPr>
              <a:lstStyle/>
              <a:p>
                <a:r>
                  <a:rPr lang="en-US" dirty="0" smtClean="0"/>
                  <a:t>Essentially the opposite of a fission reaction</a:t>
                </a:r>
                <a:r>
                  <a:rPr lang="en-US" dirty="0" smtClean="0"/>
                  <a:t>.</a:t>
                </a:r>
              </a:p>
              <a:p>
                <a:endParaRPr lang="en-US" dirty="0" smtClean="0"/>
              </a:p>
              <a:p>
                <a:r>
                  <a:rPr lang="en-US" dirty="0" smtClean="0"/>
                  <a:t>A process by which lighter nuclei are fused into a heavier nucleus.</a:t>
                </a:r>
                <a:r>
                  <a:rPr lang="en-US" dirty="0"/>
                  <a:t> This is the process that powers the </a:t>
                </a:r>
                <a:r>
                  <a:rPr lang="en-US" dirty="0" smtClean="0"/>
                  <a:t>Sun.</a:t>
                </a:r>
              </a:p>
              <a:p>
                <a:endParaRPr lang="en-US" dirty="0" smtClean="0"/>
              </a:p>
              <a:p>
                <a:r>
                  <a:rPr lang="en-US" dirty="0" smtClean="0"/>
                  <a:t>In </a:t>
                </a:r>
                <a:r>
                  <a:rPr lang="en-US" dirty="0"/>
                  <a:t>a series of nuclear reactions, 4 isotopes of H-1 are fused into a He-4 with the release of a tremendous amount of energy</a:t>
                </a:r>
                <a:r>
                  <a:rPr lang="en-US" dirty="0" smtClean="0"/>
                  <a:t>.</a:t>
                </a:r>
              </a:p>
              <a:p>
                <a:endParaRPr lang="en-US" dirty="0" smtClean="0"/>
              </a:p>
              <a:p>
                <a:pPr marL="0" marR="0" indent="0">
                  <a:lnSpc>
                    <a:spcPct val="115000"/>
                  </a:lnSpc>
                  <a:spcBef>
                    <a:spcPts val="0"/>
                  </a:spcBef>
                  <a:spcAft>
                    <a:spcPts val="1000"/>
                  </a:spcAft>
                  <a:buNone/>
                </a:pPr>
                <a14:m>
                  <m:oMathPara xmlns:m="http://schemas.openxmlformats.org/officeDocument/2006/math">
                    <m:oMathParaPr>
                      <m:jc m:val="centerGroup"/>
                    </m:oMathParaPr>
                    <m:oMath xmlns:m="http://schemas.openxmlformats.org/officeDocument/2006/math">
                      <m:sPre>
                        <m:sPrePr>
                          <m:ctrlPr>
                            <a:rPr lang="en-US" i="1">
                              <a:latin typeface="Cambria Math"/>
                              <a:ea typeface="Calibri"/>
                              <a:cs typeface="Times New Roman"/>
                            </a:rPr>
                          </m:ctrlPr>
                        </m:sPrePr>
                        <m:sub>
                          <m:r>
                            <a:rPr lang="en-US" i="1">
                              <a:effectLst/>
                              <a:latin typeface="Cambria Math"/>
                              <a:ea typeface="Calibri"/>
                              <a:cs typeface="Times New Roman"/>
                            </a:rPr>
                            <m:t>1</m:t>
                          </m:r>
                        </m:sub>
                        <m:sup>
                          <m:r>
                            <a:rPr lang="en-US" i="1">
                              <a:effectLst/>
                              <a:latin typeface="Cambria Math"/>
                              <a:ea typeface="Calibri"/>
                              <a:cs typeface="Times New Roman"/>
                            </a:rPr>
                            <m:t>2</m:t>
                          </m:r>
                        </m:sup>
                        <m:e>
                          <m:r>
                            <a:rPr lang="en-US" i="1">
                              <a:effectLst/>
                              <a:latin typeface="Cambria Math"/>
                              <a:ea typeface="Calibri"/>
                              <a:cs typeface="Times New Roman"/>
                            </a:rPr>
                            <m:t>𝐻</m:t>
                          </m:r>
                          <m:r>
                            <a:rPr lang="en-US" i="1">
                              <a:effectLst/>
                              <a:latin typeface="Cambria Math"/>
                              <a:ea typeface="Calibri"/>
                              <a:cs typeface="Times New Roman"/>
                            </a:rPr>
                            <m:t> + </m:t>
                          </m:r>
                          <m:sPre>
                            <m:sPrePr>
                              <m:ctrlPr>
                                <a:rPr lang="en-US" i="1">
                                  <a:effectLst/>
                                  <a:latin typeface="Cambria Math"/>
                                  <a:ea typeface="Calibri"/>
                                  <a:cs typeface="Times New Roman"/>
                                </a:rPr>
                              </m:ctrlPr>
                            </m:sPrePr>
                            <m:sub>
                              <m:r>
                                <a:rPr lang="en-US" i="1">
                                  <a:effectLst/>
                                  <a:latin typeface="Cambria Math"/>
                                  <a:ea typeface="Calibri"/>
                                  <a:cs typeface="Times New Roman"/>
                                </a:rPr>
                                <m:t>1</m:t>
                              </m:r>
                            </m:sub>
                            <m:sup>
                              <m:r>
                                <a:rPr lang="en-US" i="1">
                                  <a:effectLst/>
                                  <a:latin typeface="Cambria Math"/>
                                  <a:ea typeface="Calibri"/>
                                  <a:cs typeface="Times New Roman"/>
                                </a:rPr>
                                <m:t>3</m:t>
                              </m:r>
                            </m:sup>
                            <m:e>
                              <m:r>
                                <a:rPr lang="en-US" i="1">
                                  <a:effectLst/>
                                  <a:latin typeface="Cambria Math"/>
                                  <a:ea typeface="Calibri"/>
                                  <a:cs typeface="Times New Roman"/>
                                </a:rPr>
                                <m:t>𝐻</m:t>
                              </m:r>
                            </m:e>
                          </m:sPre>
                          <m:r>
                            <a:rPr lang="en-US" i="1">
                              <a:effectLst/>
                              <a:latin typeface="Cambria Math"/>
                              <a:ea typeface="Calibri"/>
                              <a:cs typeface="Times New Roman"/>
                            </a:rPr>
                            <m:t> →  </m:t>
                          </m:r>
                          <m:sPre>
                            <m:sPrePr>
                              <m:ctrlPr>
                                <a:rPr lang="en-US" i="1">
                                  <a:effectLst/>
                                  <a:latin typeface="Cambria Math"/>
                                  <a:ea typeface="Calibri"/>
                                  <a:cs typeface="Times New Roman"/>
                                </a:rPr>
                              </m:ctrlPr>
                            </m:sPrePr>
                            <m:sub>
                              <m:r>
                                <a:rPr lang="en-US" i="1">
                                  <a:effectLst/>
                                  <a:latin typeface="Cambria Math"/>
                                  <a:ea typeface="Calibri"/>
                                  <a:cs typeface="Times New Roman"/>
                                </a:rPr>
                                <m:t>2</m:t>
                              </m:r>
                            </m:sub>
                            <m:sup>
                              <m:r>
                                <a:rPr lang="en-US" i="1">
                                  <a:effectLst/>
                                  <a:latin typeface="Cambria Math"/>
                                  <a:ea typeface="Calibri"/>
                                  <a:cs typeface="Times New Roman"/>
                                </a:rPr>
                                <m:t>4</m:t>
                              </m:r>
                            </m:sup>
                            <m:e>
                              <m:r>
                                <a:rPr lang="en-US" i="1">
                                  <a:effectLst/>
                                  <a:latin typeface="Cambria Math"/>
                                  <a:ea typeface="Calibri"/>
                                  <a:cs typeface="Times New Roman"/>
                                </a:rPr>
                                <m:t>𝐻𝑒</m:t>
                              </m:r>
                              <m:r>
                                <a:rPr lang="en-US" i="1">
                                  <a:effectLst/>
                                  <a:latin typeface="Cambria Math"/>
                                  <a:ea typeface="Calibri"/>
                                  <a:cs typeface="Times New Roman"/>
                                </a:rPr>
                                <m:t> +  </m:t>
                              </m:r>
                              <m:sPre>
                                <m:sPrePr>
                                  <m:ctrlPr>
                                    <a:rPr lang="en-US" i="1">
                                      <a:effectLst/>
                                      <a:latin typeface="Cambria Math"/>
                                      <a:ea typeface="Calibri"/>
                                      <a:cs typeface="Times New Roman"/>
                                    </a:rPr>
                                  </m:ctrlPr>
                                </m:sPrePr>
                                <m:sub>
                                  <m:r>
                                    <a:rPr lang="en-US" i="1">
                                      <a:effectLst/>
                                      <a:latin typeface="Cambria Math"/>
                                      <a:ea typeface="Calibri"/>
                                      <a:cs typeface="Times New Roman"/>
                                    </a:rPr>
                                    <m:t>0</m:t>
                                  </m:r>
                                </m:sub>
                                <m:sup>
                                  <m:r>
                                    <a:rPr lang="en-US" i="1">
                                      <a:effectLst/>
                                      <a:latin typeface="Cambria Math"/>
                                      <a:ea typeface="Calibri"/>
                                      <a:cs typeface="Times New Roman"/>
                                    </a:rPr>
                                    <m:t>1</m:t>
                                  </m:r>
                                </m:sup>
                                <m:e>
                                  <m:r>
                                    <a:rPr lang="en-US" i="1">
                                      <a:effectLst/>
                                      <a:latin typeface="Cambria Math"/>
                                      <a:ea typeface="Calibri"/>
                                      <a:cs typeface="Times New Roman"/>
                                    </a:rPr>
                                    <m:t>𝑛</m:t>
                                  </m:r>
                                  <m:r>
                                    <a:rPr lang="en-US" i="1">
                                      <a:effectLst/>
                                      <a:latin typeface="Cambria Math"/>
                                      <a:ea typeface="Calibri"/>
                                      <a:cs typeface="Times New Roman"/>
                                    </a:rPr>
                                    <m:t> </m:t>
                                  </m:r>
                                </m:e>
                              </m:sPre>
                            </m:e>
                          </m:sPre>
                        </m:e>
                      </m:sPre>
                    </m:oMath>
                  </m:oMathPara>
                </a14:m>
                <a:endParaRPr lang="en-US" sz="1400" dirty="0">
                  <a:effectLst/>
                  <a:latin typeface="Calibri"/>
                  <a:ea typeface="Calibri"/>
                  <a:cs typeface="Times New Roman"/>
                </a:endParaRPr>
              </a:p>
              <a:p>
                <a:pPr marL="411480" lvl="1" indent="0">
                  <a:buNone/>
                </a:pPr>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752600"/>
                <a:ext cx="8229600" cy="4800600"/>
              </a:xfrm>
              <a:blipFill rotWithShape="1">
                <a:blip r:embed="rId2"/>
                <a:stretch>
                  <a:fillRect t="-1017" r="-963"/>
                </a:stretch>
              </a:blipFill>
            </p:spPr>
            <p:txBody>
              <a:bodyPr/>
              <a:lstStyle/>
              <a:p>
                <a:r>
                  <a:rPr lang="en-US">
                    <a:noFill/>
                  </a:rPr>
                  <a:t> </a:t>
                </a:r>
              </a:p>
            </p:txBody>
          </p:sp>
        </mc:Fallback>
      </mc:AlternateContent>
    </p:spTree>
    <p:extLst>
      <p:ext uri="{BB962C8B-B14F-4D97-AF65-F5344CB8AC3E}">
        <p14:creationId xmlns:p14="http://schemas.microsoft.com/office/powerpoint/2010/main" val="325546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Fusion Reactions</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dirty="0" smtClean="0"/>
              <a:t>Hydrogen </a:t>
            </a:r>
            <a:r>
              <a:rPr lang="en-US" dirty="0" smtClean="0"/>
              <a:t>bombs – are a fusion </a:t>
            </a:r>
            <a:r>
              <a:rPr lang="en-US" dirty="0" smtClean="0"/>
              <a:t>reaction</a:t>
            </a:r>
          </a:p>
          <a:p>
            <a:endParaRPr lang="en-US" dirty="0" smtClean="0"/>
          </a:p>
          <a:p>
            <a:pPr lvl="1"/>
            <a:r>
              <a:rPr lang="en-US" dirty="0" smtClean="0"/>
              <a:t>They are approximately 1000 times as powerful as an ordinary atomic bomb</a:t>
            </a:r>
            <a:r>
              <a:rPr lang="en-US" dirty="0" smtClean="0"/>
              <a:t>.</a:t>
            </a:r>
          </a:p>
          <a:p>
            <a:pPr lvl="1"/>
            <a:endParaRPr lang="en-US" dirty="0" smtClean="0"/>
          </a:p>
          <a:p>
            <a:pPr lvl="1"/>
            <a:r>
              <a:rPr lang="en-US" dirty="0" smtClean="0"/>
              <a:t>The isotopes of hydrogen needed for the hydrogen bomb fusion reaction were placed around an ordinary fission bomb. </a:t>
            </a:r>
            <a:endParaRPr lang="en-US" dirty="0" smtClean="0"/>
          </a:p>
          <a:p>
            <a:pPr lvl="1"/>
            <a:endParaRPr lang="en-US" dirty="0" smtClean="0"/>
          </a:p>
          <a:p>
            <a:pPr lvl="1"/>
            <a:r>
              <a:rPr lang="en-US" dirty="0" smtClean="0"/>
              <a:t>The explosion of the fission bomb released the energy needed to provide the activation energy (the energy needed to start the reaction) for the fusion process.</a:t>
            </a:r>
          </a:p>
          <a:p>
            <a:pPr lvl="1"/>
            <a:endParaRPr lang="en-US" dirty="0" smtClean="0"/>
          </a:p>
          <a:p>
            <a:pPr marL="411480" lvl="1" indent="0">
              <a:buNone/>
            </a:pPr>
            <a:endParaRPr lang="en-US" dirty="0" smtClean="0"/>
          </a:p>
        </p:txBody>
      </p:sp>
    </p:spTree>
    <p:extLst>
      <p:ext uri="{BB962C8B-B14F-4D97-AF65-F5344CB8AC3E}">
        <p14:creationId xmlns:p14="http://schemas.microsoft.com/office/powerpoint/2010/main" val="311749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3962399" y="2790483"/>
            <a:ext cx="963781" cy="101951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H="1">
            <a:off x="4926181" y="2990400"/>
            <a:ext cx="1178392" cy="29746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248400" y="2590800"/>
            <a:ext cx="1600200" cy="646331"/>
          </a:xfrm>
          <a:prstGeom prst="rect">
            <a:avLst/>
          </a:prstGeom>
          <a:noFill/>
        </p:spPr>
        <p:txBody>
          <a:bodyPr wrap="square" rtlCol="0">
            <a:spAutoFit/>
          </a:bodyPr>
          <a:lstStyle/>
          <a:p>
            <a:r>
              <a:rPr lang="en-US" dirty="0" smtClean="0"/>
              <a:t>Element Symbol</a:t>
            </a:r>
            <a:endParaRPr lang="en-US" dirty="0"/>
          </a:p>
        </p:txBody>
      </p:sp>
      <p:sp>
        <p:nvSpPr>
          <p:cNvPr id="19" name="Oval 18"/>
          <p:cNvSpPr/>
          <p:nvPr/>
        </p:nvSpPr>
        <p:spPr>
          <a:xfrm>
            <a:off x="3475393" y="3352800"/>
            <a:ext cx="609600" cy="62086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flipV="1">
            <a:off x="2408593" y="3821268"/>
            <a:ext cx="1066800" cy="457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066800" y="4278743"/>
            <a:ext cx="1668983" cy="369332"/>
          </a:xfrm>
          <a:prstGeom prst="rect">
            <a:avLst/>
          </a:prstGeom>
          <a:noFill/>
        </p:spPr>
        <p:txBody>
          <a:bodyPr wrap="none" rtlCol="0">
            <a:spAutoFit/>
          </a:bodyPr>
          <a:lstStyle/>
          <a:p>
            <a:r>
              <a:rPr lang="en-US" dirty="0" smtClean="0"/>
              <a:t>Atomic Number</a:t>
            </a:r>
            <a:endParaRPr lang="en-US" dirty="0"/>
          </a:p>
        </p:txBody>
      </p:sp>
      <p:sp>
        <p:nvSpPr>
          <p:cNvPr id="18" name="Oval 17"/>
          <p:cNvSpPr/>
          <p:nvPr/>
        </p:nvSpPr>
        <p:spPr>
          <a:xfrm>
            <a:off x="3481832" y="2579532"/>
            <a:ext cx="609600" cy="62086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2262632" y="2602469"/>
            <a:ext cx="1219200" cy="2469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66800" y="2286000"/>
            <a:ext cx="1551963" cy="369332"/>
          </a:xfrm>
          <a:prstGeom prst="rect">
            <a:avLst/>
          </a:prstGeom>
          <a:noFill/>
        </p:spPr>
        <p:txBody>
          <a:bodyPr wrap="none" rtlCol="0">
            <a:spAutoFit/>
          </a:bodyPr>
          <a:lstStyle/>
          <a:p>
            <a:r>
              <a:rPr lang="en-US" dirty="0" smtClean="0"/>
              <a:t>Atomic Mass #</a:t>
            </a:r>
            <a:endParaRPr lang="en-US" dirty="0"/>
          </a:p>
        </p:txBody>
      </p:sp>
      <p:sp>
        <p:nvSpPr>
          <p:cNvPr id="7" name="Title 6"/>
          <p:cNvSpPr>
            <a:spLocks noGrp="1"/>
          </p:cNvSpPr>
          <p:nvPr>
            <p:ph type="title"/>
          </p:nvPr>
        </p:nvSpPr>
        <p:spPr/>
        <p:txBody>
          <a:bodyPr/>
          <a:lstStyle/>
          <a:p>
            <a:r>
              <a:rPr lang="en-US" dirty="0" smtClean="0"/>
              <a:t>Remember…</a:t>
            </a:r>
            <a:endParaRPr lang="en-US" dirty="0"/>
          </a:p>
        </p:txBody>
      </p:sp>
      <p:sp>
        <p:nvSpPr>
          <p:cNvPr id="8" name="Content Placeholder 7"/>
          <p:cNvSpPr>
            <a:spLocks noGrp="1"/>
          </p:cNvSpPr>
          <p:nvPr>
            <p:ph idx="1"/>
          </p:nvPr>
        </p:nvSpPr>
        <p:spPr>
          <a:xfrm>
            <a:off x="3505200" y="2667001"/>
            <a:ext cx="609600" cy="609599"/>
          </a:xfrm>
        </p:spPr>
        <p:txBody>
          <a:bodyPr/>
          <a:lstStyle/>
          <a:p>
            <a:pPr marL="0" indent="0">
              <a:buNone/>
            </a:pPr>
            <a:r>
              <a:rPr lang="en-US" dirty="0" smtClean="0"/>
              <a:t>12</a:t>
            </a:r>
            <a:endParaRPr lang="en-US" dirty="0"/>
          </a:p>
        </p:txBody>
      </p:sp>
      <p:sp>
        <p:nvSpPr>
          <p:cNvPr id="9" name="Content Placeholder 7"/>
          <p:cNvSpPr txBox="1">
            <a:spLocks/>
          </p:cNvSpPr>
          <p:nvPr/>
        </p:nvSpPr>
        <p:spPr>
          <a:xfrm>
            <a:off x="3962400" y="2667001"/>
            <a:ext cx="914400" cy="11429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7200" dirty="0" smtClean="0"/>
              <a:t>C</a:t>
            </a:r>
            <a:endParaRPr lang="en-US" sz="7200" dirty="0"/>
          </a:p>
        </p:txBody>
      </p:sp>
      <p:sp>
        <p:nvSpPr>
          <p:cNvPr id="10" name="Content Placeholder 7"/>
          <p:cNvSpPr txBox="1">
            <a:spLocks/>
          </p:cNvSpPr>
          <p:nvPr/>
        </p:nvSpPr>
        <p:spPr>
          <a:xfrm>
            <a:off x="3505200" y="3352800"/>
            <a:ext cx="609600" cy="609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dirty="0"/>
              <a:t>6</a:t>
            </a:r>
          </a:p>
        </p:txBody>
      </p:sp>
      <p:sp>
        <p:nvSpPr>
          <p:cNvPr id="2" name="Rectangle 1"/>
          <p:cNvSpPr/>
          <p:nvPr/>
        </p:nvSpPr>
        <p:spPr>
          <a:xfrm>
            <a:off x="304800" y="5726668"/>
            <a:ext cx="8610600" cy="830997"/>
          </a:xfrm>
          <a:prstGeom prst="rect">
            <a:avLst/>
          </a:prstGeom>
        </p:spPr>
        <p:txBody>
          <a:bodyPr wrap="square">
            <a:spAutoFit/>
          </a:bodyPr>
          <a:lstStyle/>
          <a:p>
            <a:r>
              <a:rPr lang="en-US" sz="2400" b="1" dirty="0" smtClean="0"/>
              <a:t>Isotopes </a:t>
            </a:r>
            <a:r>
              <a:rPr lang="en-US" sz="2400" dirty="0" smtClean="0"/>
              <a:t>– atoms of the same element with different numbers of neutrons.</a:t>
            </a:r>
            <a:endParaRPr lang="en-US" sz="2400" dirty="0"/>
          </a:p>
        </p:txBody>
      </p:sp>
    </p:spTree>
    <p:extLst>
      <p:ext uri="{BB962C8B-B14F-4D97-AF65-F5344CB8AC3E}">
        <p14:creationId xmlns:p14="http://schemas.microsoft.com/office/powerpoint/2010/main" val="229437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animEffect transition="in" filter="fade">
                                      <p:cBhvr>
                                        <p:cTn id="31" dur="1000"/>
                                        <p:tgtEl>
                                          <p:spTgt spid="2">
                                            <p:txEl>
                                              <p:pRg st="0" end="0"/>
                                            </p:txEl>
                                          </p:spTgt>
                                        </p:tgtEl>
                                      </p:cBhvr>
                                    </p:animEffect>
                                    <p:anim calcmode="lin" valueType="num">
                                      <p:cBhvr>
                                        <p:cTn id="3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p:bldP spid="19" grpId="0" animBg="1"/>
      <p:bldP spid="25" grpId="0"/>
      <p:bldP spid="18" grpId="0" animBg="1"/>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Equations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76400"/>
                <a:ext cx="8229600" cy="4800600"/>
              </a:xfrm>
            </p:spPr>
            <p:txBody>
              <a:bodyPr>
                <a:normAutofit/>
              </a:bodyPr>
              <a:lstStyle/>
              <a:p>
                <a:r>
                  <a:rPr lang="en-US" dirty="0" smtClean="0"/>
                  <a:t>Nuclear equations must be balanced with respect to </a:t>
                </a:r>
              </a:p>
              <a:p>
                <a:pPr lvl="1"/>
                <a:r>
                  <a:rPr lang="en-US" dirty="0" smtClean="0"/>
                  <a:t>Nuclear charge (atomic number) AND </a:t>
                </a:r>
              </a:p>
              <a:p>
                <a:pPr lvl="1"/>
                <a:r>
                  <a:rPr lang="en-US" dirty="0" smtClean="0"/>
                  <a:t>Nuclear mass (mass number)</a:t>
                </a:r>
              </a:p>
              <a:p>
                <a:endParaRPr lang="en-US" sz="800" dirty="0"/>
              </a:p>
              <a:p>
                <a:pPr marL="0" marR="0">
                  <a:lnSpc>
                    <a:spcPct val="115000"/>
                  </a:lnSpc>
                  <a:spcBef>
                    <a:spcPts val="0"/>
                  </a:spcBef>
                  <a:spcAft>
                    <a:spcPts val="1000"/>
                  </a:spcAft>
                </a:pPr>
                <a:r>
                  <a:rPr lang="en-US" dirty="0" smtClean="0"/>
                  <a:t>Ex) </a:t>
                </a:r>
              </a:p>
              <a:p>
                <a:pPr marL="0" marR="0" indent="0">
                  <a:lnSpc>
                    <a:spcPct val="115000"/>
                  </a:lnSpc>
                  <a:spcBef>
                    <a:spcPts val="0"/>
                  </a:spcBef>
                  <a:spcAft>
                    <a:spcPts val="1000"/>
                  </a:spcAft>
                  <a:buNone/>
                </a:pPr>
                <a14:m>
                  <m:oMathPara xmlns:m="http://schemas.openxmlformats.org/officeDocument/2006/math">
                    <m:oMathParaPr>
                      <m:jc m:val="centerGroup"/>
                    </m:oMathParaPr>
                    <m:oMath xmlns:m="http://schemas.openxmlformats.org/officeDocument/2006/math">
                      <m:sPre>
                        <m:sPrePr>
                          <m:ctrlPr>
                            <a:rPr lang="en-US" i="1" smtClean="0">
                              <a:effectLst/>
                              <a:latin typeface="Cambria Math"/>
                              <a:ea typeface="Calibri"/>
                              <a:cs typeface="Times New Roman"/>
                            </a:rPr>
                          </m:ctrlPr>
                        </m:sPrePr>
                        <m:sub>
                          <m:r>
                            <a:rPr lang="en-US" i="1">
                              <a:effectLst/>
                              <a:latin typeface="Cambria Math"/>
                              <a:ea typeface="Calibri"/>
                              <a:cs typeface="Times New Roman"/>
                            </a:rPr>
                            <m:t>7</m:t>
                          </m:r>
                        </m:sub>
                        <m:sup>
                          <m:r>
                            <a:rPr lang="en-US" i="1">
                              <a:effectLst/>
                              <a:latin typeface="Cambria Math"/>
                              <a:ea typeface="Calibri"/>
                              <a:cs typeface="Times New Roman"/>
                            </a:rPr>
                            <m:t>14</m:t>
                          </m:r>
                        </m:sup>
                        <m:e>
                          <m:r>
                            <a:rPr lang="en-US" i="1">
                              <a:effectLst/>
                              <a:latin typeface="Cambria Math"/>
                              <a:ea typeface="Calibri"/>
                              <a:cs typeface="Times New Roman"/>
                            </a:rPr>
                            <m:t>𝑁</m:t>
                          </m:r>
                          <m:r>
                            <a:rPr lang="en-US" i="1">
                              <a:effectLst/>
                              <a:latin typeface="Cambria Math"/>
                              <a:ea typeface="Calibri"/>
                              <a:cs typeface="Times New Roman"/>
                            </a:rPr>
                            <m:t> +  </m:t>
                          </m:r>
                          <m:sPre>
                            <m:sPrePr>
                              <m:ctrlPr>
                                <a:rPr lang="en-US" i="1">
                                  <a:effectLst/>
                                  <a:latin typeface="Cambria Math"/>
                                  <a:ea typeface="Calibri"/>
                                  <a:cs typeface="Times New Roman"/>
                                </a:rPr>
                              </m:ctrlPr>
                            </m:sPrePr>
                            <m:sub>
                              <m:r>
                                <a:rPr lang="en-US" i="1">
                                  <a:effectLst/>
                                  <a:latin typeface="Cambria Math"/>
                                  <a:ea typeface="Calibri"/>
                                  <a:cs typeface="Times New Roman"/>
                                </a:rPr>
                                <m:t>0</m:t>
                              </m:r>
                            </m:sub>
                            <m:sup>
                              <m:r>
                                <a:rPr lang="en-US" i="1">
                                  <a:effectLst/>
                                  <a:latin typeface="Cambria Math"/>
                                  <a:ea typeface="Calibri"/>
                                  <a:cs typeface="Times New Roman"/>
                                </a:rPr>
                                <m:t>1</m:t>
                              </m:r>
                            </m:sup>
                            <m:e>
                              <m:r>
                                <a:rPr lang="en-US" i="1">
                                  <a:effectLst/>
                                  <a:latin typeface="Cambria Math"/>
                                  <a:ea typeface="Calibri"/>
                                  <a:cs typeface="Times New Roman"/>
                                </a:rPr>
                                <m:t>𝑛</m:t>
                              </m:r>
                              <m:r>
                                <a:rPr lang="en-US" i="1">
                                  <a:effectLst/>
                                  <a:latin typeface="Cambria Math"/>
                                  <a:ea typeface="Calibri"/>
                                  <a:cs typeface="Times New Roman"/>
                                </a:rPr>
                                <m:t> →  </m:t>
                              </m:r>
                              <m:sPre>
                                <m:sPrePr>
                                  <m:ctrlPr>
                                    <a:rPr lang="en-US" i="1">
                                      <a:effectLst/>
                                      <a:latin typeface="Cambria Math"/>
                                      <a:ea typeface="Calibri"/>
                                      <a:cs typeface="Times New Roman"/>
                                    </a:rPr>
                                  </m:ctrlPr>
                                </m:sPrePr>
                                <m:sub>
                                  <m:r>
                                    <a:rPr lang="en-US" i="1">
                                      <a:effectLst/>
                                      <a:latin typeface="Cambria Math"/>
                                      <a:ea typeface="Calibri"/>
                                      <a:cs typeface="Times New Roman"/>
                                    </a:rPr>
                                    <m:t>6</m:t>
                                  </m:r>
                                </m:sub>
                                <m:sup>
                                  <m:r>
                                    <a:rPr lang="en-US" i="1">
                                      <a:effectLst/>
                                      <a:latin typeface="Cambria Math"/>
                                      <a:ea typeface="Calibri"/>
                                      <a:cs typeface="Times New Roman"/>
                                    </a:rPr>
                                    <m:t>14</m:t>
                                  </m:r>
                                </m:sup>
                                <m:e>
                                  <m:r>
                                    <a:rPr lang="en-US" i="1">
                                      <a:effectLst/>
                                      <a:latin typeface="Cambria Math"/>
                                      <a:ea typeface="Calibri"/>
                                      <a:cs typeface="Times New Roman"/>
                                    </a:rPr>
                                    <m:t>𝐶</m:t>
                                  </m:r>
                                  <m:r>
                                    <a:rPr lang="en-US" i="1">
                                      <a:effectLst/>
                                      <a:latin typeface="Cambria Math"/>
                                      <a:ea typeface="Calibri"/>
                                      <a:cs typeface="Times New Roman"/>
                                    </a:rPr>
                                    <m:t> +  </m:t>
                                  </m:r>
                                  <m:sPre>
                                    <m:sPrePr>
                                      <m:ctrlPr>
                                        <a:rPr lang="en-US" i="1">
                                          <a:effectLst/>
                                          <a:latin typeface="Cambria Math"/>
                                          <a:ea typeface="Calibri"/>
                                          <a:cs typeface="Times New Roman"/>
                                        </a:rPr>
                                      </m:ctrlPr>
                                    </m:sPrePr>
                                    <m:sub>
                                      <m:r>
                                        <a:rPr lang="en-US" i="1">
                                          <a:effectLst/>
                                          <a:latin typeface="Cambria Math"/>
                                          <a:ea typeface="Calibri"/>
                                          <a:cs typeface="Times New Roman"/>
                                        </a:rPr>
                                        <m:t>1</m:t>
                                      </m:r>
                                    </m:sub>
                                    <m:sup>
                                      <m:r>
                                        <a:rPr lang="en-US" i="1">
                                          <a:effectLst/>
                                          <a:latin typeface="Cambria Math"/>
                                          <a:ea typeface="Calibri"/>
                                          <a:cs typeface="Times New Roman"/>
                                        </a:rPr>
                                        <m:t>1</m:t>
                                      </m:r>
                                    </m:sup>
                                    <m:e>
                                      <m:r>
                                        <a:rPr lang="en-US" i="1">
                                          <a:effectLst/>
                                          <a:latin typeface="Cambria Math"/>
                                          <a:ea typeface="Calibri"/>
                                          <a:cs typeface="Times New Roman"/>
                                        </a:rPr>
                                        <m:t>𝐻</m:t>
                                      </m:r>
                                    </m:e>
                                  </m:sPre>
                                </m:e>
                              </m:sPre>
                            </m:e>
                          </m:sPre>
                        </m:e>
                      </m:sPre>
                    </m:oMath>
                  </m:oMathPara>
                </a14:m>
                <a:endParaRPr lang="en-US" sz="1050" dirty="0">
                  <a:ea typeface="Calibri"/>
                  <a:cs typeface="Times New Roman"/>
                </a:endParaRPr>
              </a:p>
              <a:p>
                <a:pPr marL="457200" lvl="1" indent="0" algn="ctr">
                  <a:buNone/>
                </a:pPr>
                <a:r>
                  <a:rPr lang="en-US" sz="2000" dirty="0" smtClean="0"/>
                  <a:t>The reactants are an N-14 nucleus and a neutron.  </a:t>
                </a:r>
              </a:p>
              <a:p>
                <a:pPr marL="457200" lvl="1" indent="0" algn="ctr">
                  <a:buNone/>
                </a:pPr>
                <a:r>
                  <a:rPr lang="en-US" sz="2000" dirty="0" smtClean="0"/>
                  <a:t>The products are a C-14 nucleus and a H-1 nucleus.</a:t>
                </a:r>
              </a:p>
              <a:p>
                <a:pPr marL="457200" lvl="1" indent="0" algn="ctr">
                  <a:buNone/>
                </a:pPr>
                <a:endParaRPr lang="en-US" sz="2000" dirty="0" smtClean="0"/>
              </a:p>
              <a:p>
                <a:r>
                  <a:rPr lang="en-US" dirty="0" smtClean="0"/>
                  <a:t>The atomic numbers add to 7 on both sides.</a:t>
                </a:r>
              </a:p>
              <a:p>
                <a:r>
                  <a:rPr lang="en-US" dirty="0" smtClean="0"/>
                  <a:t>The mass numbers add to 15 on both sides.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76400"/>
                <a:ext cx="8229600" cy="4800600"/>
              </a:xfrm>
              <a:blipFill rotWithShape="1">
                <a:blip r:embed="rId2"/>
                <a:stretch>
                  <a:fillRect l="-963" t="-1015" b="-2411"/>
                </a:stretch>
              </a:blipFill>
            </p:spPr>
            <p:txBody>
              <a:bodyPr/>
              <a:lstStyle/>
              <a:p>
                <a:r>
                  <a:rPr lang="en-US">
                    <a:noFill/>
                  </a:rPr>
                  <a:t> </a:t>
                </a:r>
              </a:p>
            </p:txBody>
          </p:sp>
        </mc:Fallback>
      </mc:AlternateContent>
    </p:spTree>
    <p:extLst>
      <p:ext uri="{BB962C8B-B14F-4D97-AF65-F5344CB8AC3E}">
        <p14:creationId xmlns:p14="http://schemas.microsoft.com/office/powerpoint/2010/main" val="222581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Radioactivity</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dirty="0" smtClean="0"/>
              <a:t>An unstable nucleus is radioactive, and unstable isotopes are called radioactive isotopes.</a:t>
            </a:r>
          </a:p>
          <a:p>
            <a:endParaRPr lang="en-US" sz="1200" dirty="0"/>
          </a:p>
          <a:p>
            <a:r>
              <a:rPr lang="en-US" dirty="0" smtClean="0"/>
              <a:t>A </a:t>
            </a:r>
            <a:r>
              <a:rPr lang="en-US" dirty="0" smtClean="0"/>
              <a:t>radioactive nucleus spontaneously decomposes (“decays”) with the evolution of energy. </a:t>
            </a:r>
          </a:p>
          <a:p>
            <a:endParaRPr lang="en-US" sz="1200" dirty="0" smtClean="0"/>
          </a:p>
          <a:p>
            <a:r>
              <a:rPr lang="en-US" dirty="0" smtClean="0"/>
              <a:t>In doing so, radioactive decay actually changes one chemical element </a:t>
            </a:r>
            <a:r>
              <a:rPr lang="en-US" dirty="0" smtClean="0"/>
              <a:t>(parent) to </a:t>
            </a:r>
            <a:r>
              <a:rPr lang="en-US" dirty="0" smtClean="0"/>
              <a:t>another </a:t>
            </a:r>
            <a:r>
              <a:rPr lang="en-US" dirty="0" smtClean="0"/>
              <a:t>element (daughter product).</a:t>
            </a:r>
          </a:p>
          <a:p>
            <a:endParaRPr lang="en-US" sz="900" dirty="0" smtClean="0"/>
          </a:p>
          <a:p>
            <a:pPr lvl="1"/>
            <a:r>
              <a:rPr lang="en-US" dirty="0" smtClean="0"/>
              <a:t>If the daughter product is unstable (radioactive) it will decay to another isotope.</a:t>
            </a:r>
          </a:p>
          <a:p>
            <a:pPr lvl="1"/>
            <a:endParaRPr lang="en-US" sz="800" dirty="0" smtClean="0"/>
          </a:p>
          <a:p>
            <a:pPr lvl="1"/>
            <a:r>
              <a:rPr lang="en-US" dirty="0" smtClean="0"/>
              <a:t>If the daughter product is stable, it will remain as is and will no longer decay.</a:t>
            </a:r>
            <a:endParaRPr lang="en-US" dirty="0" smtClean="0"/>
          </a:p>
          <a:p>
            <a:endParaRPr lang="en-US" dirty="0" smtClean="0"/>
          </a:p>
        </p:txBody>
      </p:sp>
    </p:spTree>
    <p:extLst>
      <p:ext uri="{BB962C8B-B14F-4D97-AF65-F5344CB8AC3E}">
        <p14:creationId xmlns:p14="http://schemas.microsoft.com/office/powerpoint/2010/main" val="9838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ircle(in)">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Decay</a:t>
            </a:r>
            <a:endParaRPr lang="en-US" dirty="0"/>
          </a:p>
        </p:txBody>
      </p:sp>
      <p:sp>
        <p:nvSpPr>
          <p:cNvPr id="3" name="Content Placeholder 2"/>
          <p:cNvSpPr>
            <a:spLocks noGrp="1"/>
          </p:cNvSpPr>
          <p:nvPr>
            <p:ph idx="1"/>
          </p:nvPr>
        </p:nvSpPr>
        <p:spPr>
          <a:xfrm>
            <a:off x="457200" y="1951037"/>
            <a:ext cx="8229600" cy="4373563"/>
          </a:xfrm>
        </p:spPr>
        <p:txBody>
          <a:bodyPr/>
          <a:lstStyle/>
          <a:p>
            <a:r>
              <a:rPr lang="en-US" dirty="0" smtClean="0"/>
              <a:t>Naturally occurring radioactive nuclei commonly decompose by </a:t>
            </a:r>
          </a:p>
          <a:p>
            <a:pPr marL="0" indent="0">
              <a:buNone/>
            </a:pPr>
            <a:endParaRPr lang="en-US" sz="800" dirty="0" smtClean="0"/>
          </a:p>
          <a:p>
            <a:pPr lvl="1"/>
            <a:endParaRPr lang="en-US" dirty="0" smtClean="0"/>
          </a:p>
          <a:p>
            <a:pPr lvl="1"/>
            <a:r>
              <a:rPr lang="en-US" dirty="0" smtClean="0"/>
              <a:t>alpha particle emission (</a:t>
            </a:r>
            <a:r>
              <a:rPr lang="el-GR" dirty="0" smtClean="0"/>
              <a:t>α</a:t>
            </a:r>
            <a:r>
              <a:rPr lang="en-US" dirty="0" smtClean="0"/>
              <a:t>)</a:t>
            </a:r>
          </a:p>
          <a:p>
            <a:pPr lvl="1"/>
            <a:endParaRPr lang="en-US" dirty="0" smtClean="0"/>
          </a:p>
          <a:p>
            <a:pPr lvl="1"/>
            <a:r>
              <a:rPr lang="en-US" dirty="0"/>
              <a:t>b</a:t>
            </a:r>
            <a:r>
              <a:rPr lang="en-US" dirty="0" smtClean="0"/>
              <a:t>eta particle emission (</a:t>
            </a:r>
            <a:r>
              <a:rPr lang="el-GR" dirty="0" smtClean="0"/>
              <a:t>β</a:t>
            </a:r>
            <a:r>
              <a:rPr lang="en-US" dirty="0" smtClean="0"/>
              <a:t>)</a:t>
            </a:r>
          </a:p>
          <a:p>
            <a:pPr lvl="1"/>
            <a:endParaRPr lang="en-US" dirty="0" smtClean="0"/>
          </a:p>
          <a:p>
            <a:pPr lvl="1"/>
            <a:r>
              <a:rPr lang="en-US" dirty="0"/>
              <a:t>g</a:t>
            </a:r>
            <a:r>
              <a:rPr lang="en-US" dirty="0" smtClean="0"/>
              <a:t>amma radiation emission (</a:t>
            </a:r>
            <a:r>
              <a:rPr lang="el-GR" dirty="0" smtClean="0"/>
              <a:t>γ</a:t>
            </a:r>
            <a:r>
              <a:rPr lang="en-US" dirty="0" smtClean="0"/>
              <a:t>)</a:t>
            </a:r>
            <a:endParaRPr lang="en-US" dirty="0"/>
          </a:p>
        </p:txBody>
      </p:sp>
    </p:spTree>
    <p:extLst>
      <p:ext uri="{BB962C8B-B14F-4D97-AF65-F5344CB8AC3E}">
        <p14:creationId xmlns:p14="http://schemas.microsoft.com/office/powerpoint/2010/main" val="152977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Alpha Particle Emission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874837"/>
                <a:ext cx="8382000" cy="4373563"/>
              </a:xfrm>
            </p:spPr>
            <p:txBody>
              <a:bodyPr>
                <a:normAutofit/>
              </a:bodyPr>
              <a:lstStyle/>
              <a:p>
                <a:r>
                  <a:rPr lang="en-US" dirty="0" smtClean="0"/>
                  <a:t>An alpha particle is a positively charged   </a:t>
                </a:r>
                <a14:m>
                  <m:oMath xmlns:m="http://schemas.openxmlformats.org/officeDocument/2006/math">
                    <m:sPre>
                      <m:sPrePr>
                        <m:ctrlPr>
                          <a:rPr lang="en-US" i="1" smtClean="0">
                            <a:effectLst/>
                            <a:latin typeface="Cambria Math"/>
                          </a:rPr>
                        </m:ctrlPr>
                      </m:sPrePr>
                      <m:sub>
                        <m:r>
                          <a:rPr lang="en-US" i="1">
                            <a:effectLst/>
                            <a:latin typeface="Cambria Math"/>
                            <a:ea typeface="Calibri"/>
                            <a:cs typeface="Times New Roman"/>
                          </a:rPr>
                          <m:t>2</m:t>
                        </m:r>
                      </m:sub>
                      <m:sup>
                        <m:r>
                          <a:rPr lang="en-US" i="1">
                            <a:effectLst/>
                            <a:latin typeface="Cambria Math"/>
                            <a:ea typeface="Calibri"/>
                            <a:cs typeface="Times New Roman"/>
                          </a:rPr>
                          <m:t>4</m:t>
                        </m:r>
                      </m:sup>
                      <m:e>
                        <m:r>
                          <a:rPr lang="en-US" i="1">
                            <a:effectLst/>
                            <a:latin typeface="Cambria Math"/>
                            <a:ea typeface="Calibri"/>
                            <a:cs typeface="Times New Roman"/>
                          </a:rPr>
                          <m:t>𝐻𝑒</m:t>
                        </m:r>
                      </m:e>
                    </m:sPre>
                  </m:oMath>
                </a14:m>
                <a:r>
                  <a:rPr lang="en-US" dirty="0" smtClean="0"/>
                  <a:t> nucleus.</a:t>
                </a:r>
              </a:p>
              <a:p>
                <a:endParaRPr lang="en-US" dirty="0" smtClean="0"/>
              </a:p>
              <a:p>
                <a:r>
                  <a:rPr lang="en-US" dirty="0" smtClean="0"/>
                  <a:t>If an unstable nucleus emits an alpha particle, its atomic number decreases by 2 and its atomic mass decreases by 4.</a:t>
                </a:r>
              </a:p>
              <a:p>
                <a:endParaRPr lang="en-US" dirty="0"/>
              </a:p>
              <a:p>
                <a:r>
                  <a:rPr lang="en-US" dirty="0" smtClean="0"/>
                  <a:t>Ex) The decay of thorium-232</a:t>
                </a:r>
              </a:p>
              <a:p>
                <a:pPr marL="0" marR="0" indent="0">
                  <a:lnSpc>
                    <a:spcPct val="115000"/>
                  </a:lnSpc>
                  <a:spcBef>
                    <a:spcPts val="0"/>
                  </a:spcBef>
                  <a:spcAft>
                    <a:spcPts val="1000"/>
                  </a:spcAft>
                  <a:buNone/>
                </a:pPr>
                <a14:m>
                  <m:oMathPara xmlns:m="http://schemas.openxmlformats.org/officeDocument/2006/math">
                    <m:oMathParaPr>
                      <m:jc m:val="centerGroup"/>
                    </m:oMathParaPr>
                    <m:oMath xmlns:m="http://schemas.openxmlformats.org/officeDocument/2006/math">
                      <m:sPre>
                        <m:sPrePr>
                          <m:ctrlPr>
                            <a:rPr lang="en-US" i="1" smtClean="0">
                              <a:effectLst/>
                              <a:latin typeface="Cambria Math"/>
                              <a:ea typeface="Calibri"/>
                              <a:cs typeface="Times New Roman"/>
                            </a:rPr>
                          </m:ctrlPr>
                        </m:sPrePr>
                        <m:sub>
                          <m:r>
                            <a:rPr lang="en-US" i="1">
                              <a:effectLst/>
                              <a:latin typeface="Cambria Math"/>
                              <a:ea typeface="Calibri"/>
                              <a:cs typeface="Times New Roman"/>
                            </a:rPr>
                            <m:t>90</m:t>
                          </m:r>
                        </m:sub>
                        <m:sup>
                          <m:r>
                            <a:rPr lang="en-US" i="1">
                              <a:effectLst/>
                              <a:latin typeface="Cambria Math"/>
                              <a:ea typeface="Calibri"/>
                              <a:cs typeface="Times New Roman"/>
                            </a:rPr>
                            <m:t>232</m:t>
                          </m:r>
                        </m:sup>
                        <m:e>
                          <m:r>
                            <a:rPr lang="en-US" i="1">
                              <a:effectLst/>
                              <a:latin typeface="Cambria Math"/>
                              <a:ea typeface="Calibri"/>
                              <a:cs typeface="Times New Roman"/>
                            </a:rPr>
                            <m:t>𝑇h</m:t>
                          </m:r>
                          <m:r>
                            <a:rPr lang="en-US" i="1">
                              <a:effectLst/>
                              <a:latin typeface="Cambria Math"/>
                              <a:ea typeface="Calibri"/>
                              <a:cs typeface="Times New Roman"/>
                            </a:rPr>
                            <m:t> →  </m:t>
                          </m:r>
                          <m:sPre>
                            <m:sPrePr>
                              <m:ctrlPr>
                                <a:rPr lang="en-US" i="1">
                                  <a:effectLst/>
                                  <a:latin typeface="Cambria Math"/>
                                  <a:ea typeface="Calibri"/>
                                  <a:cs typeface="Times New Roman"/>
                                </a:rPr>
                              </m:ctrlPr>
                            </m:sPrePr>
                            <m:sub>
                              <m:r>
                                <a:rPr lang="en-US" i="1">
                                  <a:effectLst/>
                                  <a:latin typeface="Cambria Math"/>
                                  <a:ea typeface="Calibri"/>
                                  <a:cs typeface="Times New Roman"/>
                                </a:rPr>
                                <m:t>88</m:t>
                              </m:r>
                            </m:sub>
                            <m:sup>
                              <m:r>
                                <a:rPr lang="en-US" i="1">
                                  <a:effectLst/>
                                  <a:latin typeface="Cambria Math"/>
                                  <a:ea typeface="Calibri"/>
                                  <a:cs typeface="Times New Roman"/>
                                </a:rPr>
                                <m:t>228</m:t>
                              </m:r>
                            </m:sup>
                            <m:e>
                              <m:r>
                                <a:rPr lang="en-US" i="1">
                                  <a:effectLst/>
                                  <a:latin typeface="Cambria Math"/>
                                  <a:ea typeface="Calibri"/>
                                  <a:cs typeface="Times New Roman"/>
                                </a:rPr>
                                <m:t>𝑅𝑎</m:t>
                              </m:r>
                              <m:r>
                                <a:rPr lang="en-US" i="1">
                                  <a:effectLst/>
                                  <a:latin typeface="Cambria Math"/>
                                  <a:ea typeface="Calibri"/>
                                  <a:cs typeface="Times New Roman"/>
                                </a:rPr>
                                <m:t> +  </m:t>
                              </m:r>
                              <m:sPre>
                                <m:sPrePr>
                                  <m:ctrlPr>
                                    <a:rPr lang="en-US" i="1">
                                      <a:effectLst/>
                                      <a:latin typeface="Cambria Math"/>
                                      <a:ea typeface="Calibri"/>
                                      <a:cs typeface="Times New Roman"/>
                                    </a:rPr>
                                  </m:ctrlPr>
                                </m:sPrePr>
                                <m:sub>
                                  <m:r>
                                    <a:rPr lang="en-US" i="1">
                                      <a:effectLst/>
                                      <a:latin typeface="Cambria Math"/>
                                      <a:ea typeface="Calibri"/>
                                      <a:cs typeface="Times New Roman"/>
                                    </a:rPr>
                                    <m:t>2</m:t>
                                  </m:r>
                                </m:sub>
                                <m:sup>
                                  <m:r>
                                    <a:rPr lang="en-US" i="1">
                                      <a:effectLst/>
                                      <a:latin typeface="Cambria Math"/>
                                      <a:ea typeface="Calibri"/>
                                      <a:cs typeface="Times New Roman"/>
                                    </a:rPr>
                                    <m:t>4</m:t>
                                  </m:r>
                                </m:sup>
                                <m:e>
                                  <m:r>
                                    <a:rPr lang="en-US" i="1">
                                      <a:effectLst/>
                                      <a:latin typeface="Cambria Math"/>
                                      <a:ea typeface="Calibri"/>
                                      <a:cs typeface="Times New Roman"/>
                                    </a:rPr>
                                    <m:t>𝐻𝑒</m:t>
                                  </m:r>
                                </m:e>
                              </m:sPre>
                            </m:e>
                          </m:sPre>
                        </m:e>
                      </m:sPre>
                    </m:oMath>
                  </m:oMathPara>
                </a14:m>
                <a:endParaRPr lang="en-US" sz="1050" dirty="0" smtClean="0">
                  <a:ea typeface="Calibri"/>
                  <a:cs typeface="Times New Roman"/>
                </a:endParaRPr>
              </a:p>
              <a:p>
                <a:pPr marL="0" marR="0" indent="0">
                  <a:lnSpc>
                    <a:spcPct val="115000"/>
                  </a:lnSpc>
                  <a:spcBef>
                    <a:spcPts val="0"/>
                  </a:spcBef>
                  <a:spcAft>
                    <a:spcPts val="1000"/>
                  </a:spcAft>
                  <a:buNone/>
                </a:pPr>
                <a:r>
                  <a:rPr lang="en-US" sz="1800" dirty="0" smtClean="0">
                    <a:ea typeface="Calibri"/>
                    <a:cs typeface="Times New Roman"/>
                  </a:rPr>
                  <a:t>                  	</a:t>
                </a:r>
                <a:r>
                  <a:rPr lang="en-US" sz="1600" dirty="0" smtClean="0">
                    <a:ea typeface="Calibri"/>
                    <a:cs typeface="Times New Roman"/>
                  </a:rPr>
                  <a:t>thorium-232</a:t>
                </a:r>
                <a:r>
                  <a:rPr lang="en-US" sz="1800" dirty="0" smtClean="0">
                    <a:ea typeface="Calibri"/>
                    <a:cs typeface="Times New Roman"/>
                  </a:rPr>
                  <a:t>          </a:t>
                </a:r>
                <a:r>
                  <a:rPr lang="en-US" sz="1600" dirty="0" smtClean="0">
                    <a:ea typeface="Calibri"/>
                    <a:cs typeface="Times New Roman"/>
                  </a:rPr>
                  <a:t>radium-228</a:t>
                </a:r>
                <a:r>
                  <a:rPr lang="en-US" sz="1800" dirty="0" smtClean="0">
                    <a:ea typeface="Calibri"/>
                    <a:cs typeface="Times New Roman"/>
                  </a:rPr>
                  <a:t>     </a:t>
                </a:r>
                <a:r>
                  <a:rPr lang="en-US" sz="1600" dirty="0" smtClean="0">
                    <a:ea typeface="Calibri"/>
                    <a:cs typeface="Times New Roman"/>
                  </a:rPr>
                  <a:t>alpha particle</a:t>
                </a:r>
                <a:endParaRPr lang="en-US" sz="1600" dirty="0">
                  <a:ea typeface="Calibri"/>
                  <a:cs typeface="Times New Roman"/>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874837"/>
                <a:ext cx="8382000" cy="4373563"/>
              </a:xfrm>
              <a:blipFill rotWithShape="1">
                <a:blip r:embed="rId2"/>
                <a:stretch>
                  <a:fillRect t="-1116"/>
                </a:stretch>
              </a:blipFill>
            </p:spPr>
            <p:txBody>
              <a:bodyPr/>
              <a:lstStyle/>
              <a:p>
                <a:r>
                  <a:rPr lang="en-US">
                    <a:noFill/>
                  </a:rPr>
                  <a:t> </a:t>
                </a:r>
              </a:p>
            </p:txBody>
          </p:sp>
        </mc:Fallback>
      </mc:AlternateContent>
    </p:spTree>
    <p:extLst>
      <p:ext uri="{BB962C8B-B14F-4D97-AF65-F5344CB8AC3E}">
        <p14:creationId xmlns:p14="http://schemas.microsoft.com/office/powerpoint/2010/main" val="227567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arn(inVertical)">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Alpha Particle Emission cont.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905000"/>
                <a:ext cx="8229600" cy="4648200"/>
              </a:xfrm>
            </p:spPr>
            <p:txBody>
              <a:bodyPr>
                <a:normAutofit/>
              </a:bodyPr>
              <a:lstStyle/>
              <a:p>
                <a:r>
                  <a:rPr lang="en-US" dirty="0" smtClean="0"/>
                  <a:t>Large, heavy elements, such as uranium and thorium, tend to undergo alpha emission.</a:t>
                </a:r>
              </a:p>
              <a:p>
                <a:endParaRPr lang="en-US" dirty="0" smtClean="0"/>
              </a:p>
              <a:p>
                <a:r>
                  <a:rPr lang="en-US" dirty="0" smtClean="0"/>
                  <a:t>This decay mode relieves the nucleus of two units of positive charge (protons) and four units of mass (mass #) each time an alpha particle is emitted.</a:t>
                </a:r>
              </a:p>
              <a:p>
                <a:pPr marL="0" indent="0">
                  <a:buNone/>
                </a:pPr>
                <a:endParaRPr lang="en-US" dirty="0" smtClean="0"/>
              </a:p>
              <a:p>
                <a:pPr marL="0" marR="0">
                  <a:lnSpc>
                    <a:spcPct val="115000"/>
                  </a:lnSpc>
                  <a:spcBef>
                    <a:spcPts val="0"/>
                  </a:spcBef>
                  <a:spcAft>
                    <a:spcPts val="1000"/>
                  </a:spcAft>
                </a:pPr>
                <a:r>
                  <a:rPr lang="en-US" dirty="0" smtClean="0"/>
                  <a:t>Hence the composition of the alpha particle…</a:t>
                </a:r>
              </a:p>
              <a:p>
                <a:pPr marL="0" marR="0" indent="0">
                  <a:lnSpc>
                    <a:spcPct val="115000"/>
                  </a:lnSpc>
                  <a:spcBef>
                    <a:spcPts val="0"/>
                  </a:spcBef>
                  <a:spcAft>
                    <a:spcPts val="1000"/>
                  </a:spcAft>
                  <a:buNone/>
                </a:pPr>
                <a14:m>
                  <m:oMathPara xmlns:m="http://schemas.openxmlformats.org/officeDocument/2006/math">
                    <m:oMathParaPr>
                      <m:jc m:val="centerGroup"/>
                    </m:oMathParaPr>
                    <m:oMath xmlns:m="http://schemas.openxmlformats.org/officeDocument/2006/math">
                      <m:sPre>
                        <m:sPrePr>
                          <m:ctrlPr>
                            <a:rPr lang="en-US" i="1" smtClean="0">
                              <a:effectLst/>
                              <a:latin typeface="Cambria Math"/>
                              <a:ea typeface="Calibri"/>
                              <a:cs typeface="Times New Roman"/>
                            </a:rPr>
                          </m:ctrlPr>
                        </m:sPrePr>
                        <m:sub>
                          <m:r>
                            <a:rPr lang="en-US" i="1">
                              <a:effectLst/>
                              <a:latin typeface="Cambria Math"/>
                              <a:ea typeface="Calibri"/>
                              <a:cs typeface="Times New Roman"/>
                            </a:rPr>
                            <m:t>2</m:t>
                          </m:r>
                        </m:sub>
                        <m:sup>
                          <m:r>
                            <a:rPr lang="en-US" i="1">
                              <a:effectLst/>
                              <a:latin typeface="Cambria Math"/>
                              <a:ea typeface="Calibri"/>
                              <a:cs typeface="Times New Roman"/>
                            </a:rPr>
                            <m:t>4</m:t>
                          </m:r>
                        </m:sup>
                        <m:e>
                          <m:r>
                            <a:rPr lang="en-US" i="1">
                              <a:effectLst/>
                              <a:latin typeface="Cambria Math"/>
                              <a:ea typeface="Calibri"/>
                              <a:cs typeface="Times New Roman"/>
                            </a:rPr>
                            <m:t>𝐻𝑒</m:t>
                          </m:r>
                        </m:e>
                      </m:sPre>
                    </m:oMath>
                  </m:oMathPara>
                </a14:m>
                <a:endParaRPr lang="en-US" sz="1050" dirty="0">
                  <a:ea typeface="Calibri"/>
                  <a:cs typeface="Times New Roman"/>
                </a:endParaRPr>
              </a:p>
              <a:p>
                <a:pPr marL="0" indent="0">
                  <a:buNone/>
                </a:pPr>
                <a:endParaRPr lang="en-US" sz="1800" dirty="0">
                  <a:ea typeface="Calibri"/>
                  <a:cs typeface="Times New Roman"/>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905000"/>
                <a:ext cx="8229600" cy="4648200"/>
              </a:xfrm>
              <a:blipFill rotWithShape="1">
                <a:blip r:embed="rId2"/>
                <a:stretch>
                  <a:fillRect l="-963" t="-1050" r="-1333"/>
                </a:stretch>
              </a:blipFill>
            </p:spPr>
            <p:txBody>
              <a:bodyPr/>
              <a:lstStyle/>
              <a:p>
                <a:r>
                  <a:rPr lang="en-US">
                    <a:noFill/>
                  </a:rPr>
                  <a:t> </a:t>
                </a:r>
              </a:p>
            </p:txBody>
          </p:sp>
        </mc:Fallback>
      </mc:AlternateContent>
    </p:spTree>
    <p:extLst>
      <p:ext uri="{BB962C8B-B14F-4D97-AF65-F5344CB8AC3E}">
        <p14:creationId xmlns:p14="http://schemas.microsoft.com/office/powerpoint/2010/main" val="247138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Beta Particle Emission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905000"/>
                <a:ext cx="8229600" cy="4830763"/>
              </a:xfrm>
            </p:spPr>
            <p:txBody>
              <a:bodyPr>
                <a:normAutofit lnSpcReduction="10000"/>
              </a:bodyPr>
              <a:lstStyle/>
              <a:p>
                <a:r>
                  <a:rPr lang="en-US" dirty="0" smtClean="0"/>
                  <a:t>A beta particle is an electron.  The symbol used in nuclear equations is </a:t>
                </a:r>
                <a14:m>
                  <m:oMath xmlns:m="http://schemas.openxmlformats.org/officeDocument/2006/math">
                    <m:sPre>
                      <m:sPrePr>
                        <m:ctrlPr>
                          <a:rPr lang="en-US" i="1">
                            <a:latin typeface="Cambria Math"/>
                            <a:ea typeface="Calibri"/>
                            <a:cs typeface="Times New Roman"/>
                          </a:rPr>
                        </m:ctrlPr>
                      </m:sPrePr>
                      <m:sub>
                        <m:r>
                          <a:rPr lang="en-US" i="1">
                            <a:latin typeface="Cambria Math"/>
                            <a:ea typeface="Calibri"/>
                            <a:cs typeface="Times New Roman"/>
                          </a:rPr>
                          <m:t>−1</m:t>
                        </m:r>
                      </m:sub>
                      <m:sup>
                        <m:r>
                          <a:rPr lang="en-US" i="1">
                            <a:latin typeface="Cambria Math"/>
                            <a:ea typeface="Calibri"/>
                            <a:cs typeface="Times New Roman"/>
                          </a:rPr>
                          <m:t>0</m:t>
                        </m:r>
                      </m:sup>
                      <m:e>
                        <m:r>
                          <a:rPr lang="en-US" i="1">
                            <a:latin typeface="Cambria Math"/>
                            <a:ea typeface="Calibri"/>
                            <a:cs typeface="Times New Roman"/>
                          </a:rPr>
                          <m:t>𝑒</m:t>
                        </m:r>
                      </m:e>
                    </m:sPre>
                  </m:oMath>
                </a14:m>
                <a:endParaRPr lang="en-US" dirty="0" smtClean="0"/>
              </a:p>
              <a:p>
                <a:endParaRPr lang="en-US" dirty="0" smtClean="0"/>
              </a:p>
              <a:p>
                <a:r>
                  <a:rPr lang="en-US" dirty="0" smtClean="0"/>
                  <a:t>In beta particle emission, electrons are emitted from within atomic nuclei, NOT from surrounding electronic orbitals.</a:t>
                </a:r>
              </a:p>
              <a:p>
                <a:endParaRPr lang="en-US" dirty="0" smtClean="0"/>
              </a:p>
              <a:p>
                <a:r>
                  <a:rPr lang="en-US" dirty="0" smtClean="0"/>
                  <a:t>The beta particles arise from the decay of a neutron to a proton.</a:t>
                </a:r>
              </a:p>
              <a:p>
                <a:pPr marL="0" marR="0" indent="0" algn="ctr">
                  <a:lnSpc>
                    <a:spcPct val="115000"/>
                  </a:lnSpc>
                  <a:spcBef>
                    <a:spcPts val="0"/>
                  </a:spcBef>
                  <a:spcAft>
                    <a:spcPts val="1000"/>
                  </a:spcAft>
                  <a:buNone/>
                </a:pPr>
                <a:r>
                  <a:rPr lang="en-US" dirty="0" smtClean="0"/>
                  <a:t> </a:t>
                </a:r>
                <a14:m>
                  <m:oMath xmlns:m="http://schemas.openxmlformats.org/officeDocument/2006/math">
                    <m:sSup>
                      <m:sSupPr>
                        <m:ctrlPr>
                          <a:rPr lang="en-US" i="1" smtClean="0">
                            <a:effectLst/>
                            <a:latin typeface="Cambria Math"/>
                            <a:ea typeface="Calibri"/>
                            <a:cs typeface="Times New Roman"/>
                          </a:rPr>
                        </m:ctrlPr>
                      </m:sSupPr>
                      <m:e>
                        <m:r>
                          <a:rPr lang="en-US" i="1">
                            <a:effectLst/>
                            <a:latin typeface="Cambria Math"/>
                            <a:ea typeface="Calibri"/>
                            <a:cs typeface="Times New Roman"/>
                          </a:rPr>
                          <m:t>𝑛</m:t>
                        </m:r>
                      </m:e>
                      <m:sup>
                        <m:r>
                          <a:rPr lang="en-US" i="1">
                            <a:effectLst/>
                            <a:latin typeface="Cambria Math"/>
                            <a:ea typeface="Calibri"/>
                            <a:cs typeface="Times New Roman"/>
                          </a:rPr>
                          <m:t>0</m:t>
                        </m:r>
                      </m:sup>
                    </m:sSup>
                    <m:r>
                      <a:rPr lang="en-US" i="1">
                        <a:effectLst/>
                        <a:latin typeface="Cambria Math"/>
                        <a:ea typeface="Calibri"/>
                        <a:cs typeface="Times New Roman"/>
                      </a:rPr>
                      <m:t>→  </m:t>
                    </m:r>
                    <m:sSup>
                      <m:sSupPr>
                        <m:ctrlPr>
                          <a:rPr lang="en-US" i="1">
                            <a:effectLst/>
                            <a:latin typeface="Cambria Math"/>
                            <a:ea typeface="Calibri"/>
                            <a:cs typeface="Times New Roman"/>
                          </a:rPr>
                        </m:ctrlPr>
                      </m:sSupPr>
                      <m:e>
                        <m:r>
                          <a:rPr lang="en-US" i="1">
                            <a:effectLst/>
                            <a:latin typeface="Cambria Math"/>
                            <a:ea typeface="Calibri"/>
                            <a:cs typeface="Times New Roman"/>
                          </a:rPr>
                          <m:t>𝑝</m:t>
                        </m:r>
                      </m:e>
                      <m:sup>
                        <m:r>
                          <a:rPr lang="en-US" i="1">
                            <a:effectLst/>
                            <a:latin typeface="Cambria Math"/>
                            <a:ea typeface="Calibri"/>
                            <a:cs typeface="Times New Roman"/>
                          </a:rPr>
                          <m:t>+</m:t>
                        </m:r>
                      </m:sup>
                    </m:sSup>
                    <m:r>
                      <a:rPr lang="en-US" i="1">
                        <a:effectLst/>
                        <a:latin typeface="Cambria Math"/>
                        <a:ea typeface="Calibri"/>
                        <a:cs typeface="Times New Roman"/>
                      </a:rPr>
                      <m:t> +  </m:t>
                    </m:r>
                    <m:sSup>
                      <m:sSupPr>
                        <m:ctrlPr>
                          <a:rPr lang="en-US" i="1">
                            <a:effectLst/>
                            <a:latin typeface="Cambria Math"/>
                            <a:ea typeface="Calibri"/>
                            <a:cs typeface="Times New Roman"/>
                          </a:rPr>
                        </m:ctrlPr>
                      </m:sSupPr>
                      <m:e>
                        <m:r>
                          <a:rPr lang="en-US" i="1">
                            <a:effectLst/>
                            <a:latin typeface="Cambria Math"/>
                            <a:ea typeface="Calibri"/>
                            <a:cs typeface="Times New Roman"/>
                          </a:rPr>
                          <m:t>𝑒</m:t>
                        </m:r>
                      </m:e>
                      <m:sup>
                        <m:r>
                          <a:rPr lang="en-US" i="1">
                            <a:effectLst/>
                            <a:latin typeface="Cambria Math"/>
                            <a:ea typeface="Calibri"/>
                            <a:cs typeface="Times New Roman"/>
                          </a:rPr>
                          <m:t>−</m:t>
                        </m:r>
                      </m:sup>
                    </m:sSup>
                  </m:oMath>
                </a14:m>
                <a:endParaRPr lang="en-US" sz="1050" dirty="0">
                  <a:ea typeface="Calibri"/>
                  <a:cs typeface="Times New Roman"/>
                </a:endParaRPr>
              </a:p>
              <a:p>
                <a:r>
                  <a:rPr lang="en-US" dirty="0" smtClean="0"/>
                  <a:t>The creation of the proton causes the atomic number to increase by one.</a:t>
                </a:r>
              </a:p>
              <a:p>
                <a:pPr marL="0" marR="0">
                  <a:lnSpc>
                    <a:spcPct val="115000"/>
                  </a:lnSpc>
                  <a:spcBef>
                    <a:spcPts val="0"/>
                  </a:spcBef>
                  <a:spcAft>
                    <a:spcPts val="1000"/>
                  </a:spcAft>
                </a:pPr>
                <a:endParaRPr lang="en-US" sz="1050" dirty="0">
                  <a:ea typeface="Calibri"/>
                  <a:cs typeface="Times New Roman"/>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905000"/>
                <a:ext cx="8229600" cy="4830763"/>
              </a:xfrm>
              <a:blipFill rotWithShape="1">
                <a:blip r:embed="rId2"/>
                <a:stretch>
                  <a:fillRect t="-1768" r="-1852"/>
                </a:stretch>
              </a:blipFill>
            </p:spPr>
            <p:txBody>
              <a:bodyPr/>
              <a:lstStyle/>
              <a:p>
                <a:r>
                  <a:rPr lang="en-US">
                    <a:noFill/>
                  </a:rPr>
                  <a:t> </a:t>
                </a:r>
              </a:p>
            </p:txBody>
          </p:sp>
        </mc:Fallback>
      </mc:AlternateContent>
    </p:spTree>
    <p:extLst>
      <p:ext uri="{BB962C8B-B14F-4D97-AF65-F5344CB8AC3E}">
        <p14:creationId xmlns:p14="http://schemas.microsoft.com/office/powerpoint/2010/main" val="233454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337</TotalTime>
  <Words>1357</Words>
  <Application>Microsoft Office PowerPoint</Application>
  <PresentationFormat>On-screen Show (4:3)</PresentationFormat>
  <Paragraphs>187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Apothecary</vt:lpstr>
      <vt:lpstr>Nuclear Chemistry</vt:lpstr>
      <vt:lpstr>Difference between “Regular” Chemistry and Nuclear Chemistry</vt:lpstr>
      <vt:lpstr>Remember…</vt:lpstr>
      <vt:lpstr>Nuclear Equations</vt:lpstr>
      <vt:lpstr>Radioactivity</vt:lpstr>
      <vt:lpstr>Modes of Decay</vt:lpstr>
      <vt:lpstr>Alpha Particle Emission</vt:lpstr>
      <vt:lpstr>Alpha Particle Emission cont.</vt:lpstr>
      <vt:lpstr>Beta Particle Emission</vt:lpstr>
      <vt:lpstr>Beta Particle Emission cont.</vt:lpstr>
      <vt:lpstr>Beta Particle Emission cont.</vt:lpstr>
      <vt:lpstr>Gamma Radiation Emission</vt:lpstr>
      <vt:lpstr>Gamma Radiation Emission</vt:lpstr>
      <vt:lpstr>Summary  of Particles</vt:lpstr>
      <vt:lpstr>Radioactive Decay</vt:lpstr>
      <vt:lpstr>Fission Reactions</vt:lpstr>
      <vt:lpstr>Fission Reactions</vt:lpstr>
      <vt:lpstr>FIssion Reactions</vt:lpstr>
      <vt:lpstr>FIssion Reactions</vt:lpstr>
      <vt:lpstr>Fusion Reactions</vt:lpstr>
      <vt:lpstr>Fusion Reactions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Chemistry</dc:title>
  <dc:creator>Kristin</dc:creator>
  <cp:lastModifiedBy>Kristin</cp:lastModifiedBy>
  <cp:revision>29</cp:revision>
  <dcterms:created xsi:type="dcterms:W3CDTF">2013-01-09T01:00:45Z</dcterms:created>
  <dcterms:modified xsi:type="dcterms:W3CDTF">2013-01-10T05:57:32Z</dcterms:modified>
</cp:coreProperties>
</file>